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4" r:id="rId29"/>
    <p:sldId id="282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9640" y="3836213"/>
            <a:ext cx="9151320" cy="203815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621" y="5867767"/>
            <a:ext cx="9142340" cy="814427"/>
          </a:xfrm>
        </p:spPr>
        <p:txBody>
          <a:bodyPr>
            <a:normAutofit/>
          </a:bodyPr>
          <a:lstStyle>
            <a:lvl1pPr marL="0" indent="0" algn="l">
              <a:buNone/>
              <a:defRPr sz="3735" b="0" i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</a:fld>
            <a:endParaRPr lang="sr-Latn-R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5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5"/>
            </a:lvl1pPr>
            <a:lvl2pPr marL="609600" indent="0">
              <a:buNone/>
              <a:defRPr sz="3735"/>
            </a:lvl2pPr>
            <a:lvl3pPr marL="1219200" indent="0">
              <a:buNone/>
              <a:defRPr sz="3200"/>
            </a:lvl3pPr>
            <a:lvl4pPr marL="1828800" indent="0">
              <a:buNone/>
              <a:defRPr sz="2665"/>
            </a:lvl4pPr>
            <a:lvl5pPr marL="2438400" indent="0">
              <a:buNone/>
              <a:defRPr sz="2665"/>
            </a:lvl5pPr>
            <a:lvl6pPr marL="3048000" indent="0">
              <a:buNone/>
              <a:defRPr sz="2665"/>
            </a:lvl6pPr>
            <a:lvl7pPr marL="3657600" indent="0">
              <a:buNone/>
              <a:defRPr sz="2665"/>
            </a:lvl7pPr>
            <a:lvl8pPr marL="4267200" indent="0">
              <a:buNone/>
              <a:defRPr sz="2665"/>
            </a:lvl8pPr>
            <a:lvl9pPr marL="4876800" indent="0">
              <a:buNone/>
              <a:defRPr sz="2665"/>
            </a:lvl9pPr>
          </a:lstStyle>
          <a:p>
            <a:r>
              <a:rPr lang="en-US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5"/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</a:fld>
            <a:endParaRPr lang="sr-Latn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</a:fld>
            <a:endParaRPr lang="sr-Latn-R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</a:fld>
            <a:endParaRPr lang="sr-Latn-RS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7967" y="3101618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01650"/>
            <a:ext cx="10994760" cy="1025351"/>
          </a:xfrm>
        </p:spPr>
        <p:txBody>
          <a:bodyPr>
            <a:normAutofit/>
          </a:bodyPr>
          <a:lstStyle>
            <a:lvl1pPr algn="l">
              <a:defRPr sz="4800" baseline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621" y="1800147"/>
            <a:ext cx="10994760" cy="4556204"/>
          </a:xfrm>
        </p:spPr>
        <p:txBody>
          <a:bodyPr/>
          <a:lstStyle>
            <a:lvl1pPr algn="l">
              <a:defRPr sz="3735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</a:fld>
            <a:endParaRPr lang="sr-Latn-R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2760"/>
            <a:ext cx="8777173" cy="1018033"/>
          </a:xfrm>
        </p:spPr>
        <p:txBody>
          <a:bodyPr>
            <a:normAutofit/>
          </a:bodyPr>
          <a:lstStyle>
            <a:lvl1pPr algn="l">
              <a:defRPr sz="480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09" y="1894400"/>
            <a:ext cx="8755087" cy="4458817"/>
          </a:xfrm>
        </p:spPr>
        <p:txBody>
          <a:bodyPr/>
          <a:lstStyle>
            <a:lvl1pPr>
              <a:defRPr sz="3735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</a:fld>
            <a:endParaRPr lang="sr-Latn-R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5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5">
                <a:solidFill>
                  <a:schemeClr val="tx1">
                    <a:tint val="75000"/>
                  </a:schemeClr>
                </a:solidFill>
              </a:defRPr>
            </a:lvl1pPr>
            <a:lvl2pPr marL="609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200" indent="0">
              <a:buNone/>
              <a:defRPr sz="2135">
                <a:solidFill>
                  <a:schemeClr val="tx1">
                    <a:tint val="75000"/>
                  </a:schemeClr>
                </a:solidFill>
              </a:defRPr>
            </a:lvl3pPr>
            <a:lvl4pPr marL="18288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84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80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76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72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68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</a:fld>
            <a:endParaRPr lang="sr-Latn-R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5"/>
            </a:lvl1pPr>
            <a:lvl2pPr>
              <a:defRPr sz="3200"/>
            </a:lvl2pPr>
            <a:lvl3pPr>
              <a:defRPr sz="2665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5"/>
            </a:lvl1pPr>
            <a:lvl2pPr>
              <a:defRPr sz="3200"/>
            </a:lvl2pPr>
            <a:lvl3pPr>
              <a:defRPr sz="2665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</a:fld>
            <a:endParaRPr lang="sr-Latn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99" y="524315"/>
            <a:ext cx="10769195" cy="960893"/>
          </a:xfrm>
        </p:spPr>
        <p:txBody>
          <a:bodyPr>
            <a:normAutofit/>
          </a:bodyPr>
          <a:lstStyle>
            <a:lvl1pPr algn="l">
              <a:defRPr sz="4800" baseline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279" y="2188317"/>
            <a:ext cx="5386917" cy="639763"/>
          </a:xfrm>
        </p:spPr>
        <p:txBody>
          <a:bodyPr anchor="b"/>
          <a:lstStyle>
            <a:lvl1pPr marL="0" indent="0" algn="ctr">
              <a:buNone/>
              <a:defRPr sz="3200" b="1">
                <a:solidFill>
                  <a:schemeClr val="bg1"/>
                </a:solidFill>
              </a:defRPr>
            </a:lvl1pPr>
            <a:lvl2pPr marL="609600" indent="0">
              <a:buNone/>
              <a:defRPr sz="2665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35" b="1"/>
            </a:lvl4pPr>
            <a:lvl5pPr marL="2438400" indent="0">
              <a:buNone/>
              <a:defRPr sz="2135" b="1"/>
            </a:lvl5pPr>
            <a:lvl6pPr marL="3048000" indent="0">
              <a:buNone/>
              <a:defRPr sz="2135" b="1"/>
            </a:lvl6pPr>
            <a:lvl7pPr marL="3657600" indent="0">
              <a:buNone/>
              <a:defRPr sz="2135" b="1"/>
            </a:lvl7pPr>
            <a:lvl8pPr marL="4267200" indent="0">
              <a:buNone/>
              <a:defRPr sz="2135" b="1"/>
            </a:lvl8pPr>
            <a:lvl9pPr marL="4876800" indent="0">
              <a:buNone/>
              <a:defRPr sz="2135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3279" y="2818180"/>
            <a:ext cx="5386917" cy="3035059"/>
          </a:xfrm>
        </p:spPr>
        <p:txBody>
          <a:bodyPr/>
          <a:lstStyle>
            <a:lvl1pPr algn="ctr">
              <a:defRPr sz="3200">
                <a:solidFill>
                  <a:schemeClr val="bg1"/>
                </a:solidFill>
              </a:defRPr>
            </a:lvl1pPr>
            <a:lvl2pPr algn="ctr">
              <a:defRPr sz="2665">
                <a:solidFill>
                  <a:schemeClr val="bg1"/>
                </a:solidFill>
              </a:defRPr>
            </a:lvl2pPr>
            <a:lvl3pPr algn="ctr">
              <a:defRPr sz="2400">
                <a:solidFill>
                  <a:schemeClr val="bg1"/>
                </a:solidFill>
              </a:defRPr>
            </a:lvl3pPr>
            <a:lvl4pPr algn="ctr">
              <a:defRPr sz="2135">
                <a:solidFill>
                  <a:schemeClr val="bg1"/>
                </a:solidFill>
              </a:defRPr>
            </a:lvl4pPr>
            <a:lvl5pPr algn="ctr">
              <a:defRPr sz="2135">
                <a:solidFill>
                  <a:schemeClr val="bg1"/>
                </a:solidFill>
              </a:defRPr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03441" y="2188317"/>
            <a:ext cx="5389033" cy="639763"/>
          </a:xfrm>
        </p:spPr>
        <p:txBody>
          <a:bodyPr anchor="b"/>
          <a:lstStyle>
            <a:lvl1pPr marL="0" indent="0" algn="ctr">
              <a:buNone/>
              <a:defRPr sz="3200" b="1">
                <a:solidFill>
                  <a:schemeClr val="bg1"/>
                </a:solidFill>
              </a:defRPr>
            </a:lvl1pPr>
            <a:lvl2pPr marL="609600" indent="0">
              <a:buNone/>
              <a:defRPr sz="2665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35" b="1"/>
            </a:lvl4pPr>
            <a:lvl5pPr marL="2438400" indent="0">
              <a:buNone/>
              <a:defRPr sz="2135" b="1"/>
            </a:lvl5pPr>
            <a:lvl6pPr marL="3048000" indent="0">
              <a:buNone/>
              <a:defRPr sz="2135" b="1"/>
            </a:lvl6pPr>
            <a:lvl7pPr marL="3657600" indent="0">
              <a:buNone/>
              <a:defRPr sz="2135" b="1"/>
            </a:lvl7pPr>
            <a:lvl8pPr marL="4267200" indent="0">
              <a:buNone/>
              <a:defRPr sz="2135" b="1"/>
            </a:lvl8pPr>
            <a:lvl9pPr marL="4876800" indent="0">
              <a:buNone/>
              <a:defRPr sz="2135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03441" y="2818180"/>
            <a:ext cx="5389033" cy="3035059"/>
          </a:xfrm>
        </p:spPr>
        <p:txBody>
          <a:bodyPr/>
          <a:lstStyle>
            <a:lvl1pPr algn="ctr">
              <a:defRPr sz="3200">
                <a:solidFill>
                  <a:schemeClr val="bg1"/>
                </a:solidFill>
              </a:defRPr>
            </a:lvl1pPr>
            <a:lvl2pPr algn="ctr">
              <a:defRPr sz="2665">
                <a:solidFill>
                  <a:schemeClr val="bg1"/>
                </a:solidFill>
              </a:defRPr>
            </a:lvl2pPr>
            <a:lvl3pPr algn="ctr">
              <a:defRPr sz="2400">
                <a:solidFill>
                  <a:schemeClr val="bg1"/>
                </a:solidFill>
              </a:defRPr>
            </a:lvl3pPr>
            <a:lvl4pPr algn="ctr">
              <a:defRPr sz="2135">
                <a:solidFill>
                  <a:schemeClr val="bg1"/>
                </a:solidFill>
              </a:defRPr>
            </a:lvl4pPr>
            <a:lvl5pPr algn="ctr">
              <a:defRPr sz="2135">
                <a:solidFill>
                  <a:schemeClr val="bg1"/>
                </a:solidFill>
              </a:defRPr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</a:fld>
            <a:endParaRPr lang="sr-Latn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</a:fld>
            <a:endParaRPr lang="sr-Latn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</a:fld>
            <a:endParaRPr lang="sr-Latn-R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5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5"/>
            </a:lvl1pPr>
            <a:lvl2pPr>
              <a:defRPr sz="3735"/>
            </a:lvl2pPr>
            <a:lvl3pPr>
              <a:defRPr sz="3200"/>
            </a:lvl3pPr>
            <a:lvl4pPr>
              <a:defRPr sz="2665"/>
            </a:lvl4pPr>
            <a:lvl5pPr>
              <a:defRPr sz="2665"/>
            </a:lvl5pPr>
            <a:lvl6pPr>
              <a:defRPr sz="2665"/>
            </a:lvl6pPr>
            <a:lvl7pPr>
              <a:defRPr sz="2665"/>
            </a:lvl7pPr>
            <a:lvl8pPr>
              <a:defRPr sz="2665"/>
            </a:lvl8pPr>
            <a:lvl9pPr>
              <a:defRPr sz="2665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5"/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</a:fld>
            <a:endParaRPr lang="sr-Latn-R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4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BBAC4-499D-4CD2-A5A1-872CF60A317A}" type="datetimeFigureOut">
              <a:rPr lang="sr-Latn-RS" smtClean="0"/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C6098-4890-4133-80D3-9B079BA95A67}" type="slidenum">
              <a:rPr lang="sr-Latn-RS" smtClean="0"/>
            </a:fld>
            <a:endParaRPr lang="sr-Latn-RS"/>
          </a:p>
        </p:txBody>
      </p:sp>
      <p:sp>
        <p:nvSpPr>
          <p:cNvPr id="7" name="TextBox 6"/>
          <p:cNvSpPr txBox="1"/>
          <p:nvPr/>
        </p:nvSpPr>
        <p:spPr>
          <a:xfrm>
            <a:off x="-12200" y="6951663"/>
            <a:ext cx="11186167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5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  <a:endParaRPr lang="en-US" sz="1865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1865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  <a:endParaRPr lang="en-US" sz="1865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219200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0.png"/><Relationship Id="rId1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8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9640" y="3836213"/>
            <a:ext cx="4923654" cy="2038155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Cholesterol and lipoproteins</a:t>
            </a:r>
            <a:endParaRPr lang="sr-Latn-RS" sz="3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>
                <a:solidFill>
                  <a:schemeClr val="tx1"/>
                </a:solidFill>
              </a:rPr>
              <a:t>Associate professor 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Dr. Milan </a:t>
            </a:r>
            <a:r>
              <a:rPr lang="en-US" dirty="0" err="1">
                <a:solidFill>
                  <a:schemeClr val="tx1"/>
                </a:solidFill>
              </a:rPr>
              <a:t>Zaric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sr-Latn-RS" b="0" i="0" dirty="0">
                <a:solidFill>
                  <a:schemeClr val="tx1"/>
                </a:solidFill>
                <a:effectLst/>
              </a:rPr>
              <a:t>MD, Ph.D.</a:t>
            </a:r>
            <a:endParaRPr lang="en-US" b="0" i="0" dirty="0">
              <a:solidFill>
                <a:schemeClr val="tx1"/>
              </a:solidFill>
              <a:effectLst/>
            </a:endParaRPr>
          </a:p>
          <a:p>
            <a:r>
              <a:rPr lang="en-US" b="0" i="0" dirty="0">
                <a:solidFill>
                  <a:schemeClr val="tx1"/>
                </a:solidFill>
                <a:effectLst/>
              </a:rPr>
              <a:t>University of Kragujevac, Serbia, Faculty of Medical Sciences, Department of Biochemistry</a:t>
            </a:r>
            <a:endParaRPr lang="sr-Latn-R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Step 5: Condensation of 5-Carbon Units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642" y="2306777"/>
            <a:ext cx="8755087" cy="4458817"/>
          </a:xfrm>
        </p:spPr>
        <p:txBody>
          <a:bodyPr/>
          <a:lstStyle/>
          <a:p>
            <a:pPr algn="l"/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6 numbers of 5-carbon units </a:t>
            </a:r>
            <a:r>
              <a:rPr lang="en-US" sz="1800" b="0" i="0" u="none" strike="noStrike" baseline="0" dirty="0">
                <a:latin typeface="TimesNewRomanPSMT"/>
              </a:rPr>
              <a:t>are condensed to form a 30-carbon compound,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Squalene</a:t>
            </a:r>
            <a:endParaRPr lang="en-US" sz="1800" b="1" i="0" u="none" strike="noStrike" baseline="0" dirty="0">
              <a:solidFill>
                <a:srgbClr val="FF0000"/>
              </a:solidFill>
              <a:latin typeface="TimesNewRomanPS-BoldMT"/>
            </a:endParaRPr>
          </a:p>
          <a:p>
            <a:pPr algn="l"/>
            <a:r>
              <a:rPr lang="en-US" sz="2000" dirty="0">
                <a:solidFill>
                  <a:srgbClr val="FF0000"/>
                </a:solidFill>
              </a:rPr>
              <a:t>In Summary 5C + 5C → 10C; </a:t>
            </a:r>
            <a:endParaRPr lang="en-US" sz="2000" dirty="0">
              <a:solidFill>
                <a:srgbClr val="FF0000"/>
              </a:solidFill>
            </a:endParaRPr>
          </a:p>
          <a:p>
            <a:pPr algn="l"/>
            <a:r>
              <a:rPr lang="en-US" sz="2000" dirty="0">
                <a:solidFill>
                  <a:srgbClr val="FF0000"/>
                </a:solidFill>
              </a:rPr>
              <a:t>10C + 5C → 15C; </a:t>
            </a:r>
            <a:endParaRPr lang="en-US" sz="2000" dirty="0">
              <a:solidFill>
                <a:srgbClr val="FF0000"/>
              </a:solidFill>
            </a:endParaRPr>
          </a:p>
          <a:p>
            <a:pPr algn="l"/>
            <a:r>
              <a:rPr lang="en-US" sz="2000" dirty="0">
                <a:solidFill>
                  <a:srgbClr val="FF0000"/>
                </a:solidFill>
              </a:rPr>
              <a:t>15C + 15C → 30C</a:t>
            </a:r>
            <a:endParaRPr lang="sr-Latn-RS" sz="2000" dirty="0">
              <a:solidFill>
                <a:srgbClr val="FF0000"/>
              </a:solidFill>
            </a:endParaRPr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6773" y="-1"/>
            <a:ext cx="2805227" cy="685800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Step 6: Cyclization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88" y="1726423"/>
            <a:ext cx="8755087" cy="4458817"/>
          </a:xfrm>
        </p:spPr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Squalene now undergoes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oxidation</a:t>
            </a:r>
            <a:r>
              <a:rPr lang="en-US" sz="1800" b="0" i="0" u="none" strike="noStrike" baseline="0" dirty="0">
                <a:latin typeface="TimesNewRomanPSMT"/>
              </a:rPr>
              <a:t> by epoxidase, using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molecular oxygen and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NADPH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to form squalene epoxide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A cyclase converts it to 30C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lanosterol</a:t>
            </a:r>
            <a:r>
              <a:rPr lang="en-US" sz="1800" b="1" i="0" u="none" strike="noStrike" baseline="0" dirty="0">
                <a:latin typeface="TimesNewRomanPS-BoldMT"/>
              </a:rPr>
              <a:t> </a:t>
            </a:r>
            <a:endParaRPr lang="en-US" sz="180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It is the first 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steroid compound synthesized</a:t>
            </a:r>
            <a:endParaRPr lang="sr-Latn-RS" dirty="0">
              <a:solidFill>
                <a:srgbClr val="FF0000"/>
              </a:solidFill>
            </a:endParaRPr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6773" y="-1"/>
            <a:ext cx="2805227" cy="685800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Step 7: Cutting to Size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latin typeface="TimesNewRomanPSMT"/>
              </a:rPr>
              <a:t>T</a:t>
            </a:r>
            <a:r>
              <a:rPr lang="en-US" sz="1800" b="0" i="0" u="none" strike="noStrike" baseline="0" dirty="0">
                <a:latin typeface="TimesNewRomanPSMT"/>
              </a:rPr>
              <a:t>he 3 additional methyl groups on carbon atoms 4 and 14 are </a:t>
            </a:r>
            <a:r>
              <a:rPr lang="sr-Latn-RS" sz="1800" b="0" i="0" u="none" strike="noStrike" baseline="0" dirty="0">
                <a:latin typeface="TimesNewRomanPSMT"/>
              </a:rPr>
              <a:t>removed to produce </a:t>
            </a:r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zymosterol</a:t>
            </a:r>
            <a:endParaRPr lang="sr-Latn-RS" sz="1800" b="1" i="0" u="none" strike="noStrike" baseline="0" dirty="0">
              <a:solidFill>
                <a:srgbClr val="FF0000"/>
              </a:solidFill>
              <a:latin typeface="TimesNewRomanPS-Bold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Then the double bond migrates from 8-9 position to 5-6 position, when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desmosterol</a:t>
            </a:r>
            <a:r>
              <a:rPr lang="en-US" sz="1800" b="1" i="0" u="none" strike="noStrike" baseline="0" dirty="0">
                <a:latin typeface="TimesNewRomanPS-BoldMT"/>
              </a:rPr>
              <a:t> </a:t>
            </a:r>
            <a:r>
              <a:rPr lang="en-US" sz="1800" b="0" i="0" u="none" strike="noStrike" baseline="0" dirty="0">
                <a:latin typeface="TimesNewRomanPSMT"/>
              </a:rPr>
              <a:t>is formed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Desmosterol is present in fetal brain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It is absent in the adult brain and re-appears in gliomas (brain tumor)</a:t>
            </a:r>
            <a:endParaRPr lang="en-US" sz="1800" b="0" i="0" u="none" strike="noStrike" baseline="0" dirty="0">
              <a:latin typeface="TimesNewRomanPSMT"/>
            </a:endParaRPr>
          </a:p>
          <a:p>
            <a:r>
              <a:rPr lang="en-US" sz="1800" b="0" i="0" u="none" strike="noStrike" baseline="0" dirty="0">
                <a:latin typeface="TimesNewRomanPSMT"/>
              </a:rPr>
              <a:t> Finally, the double bond in the side chain (between carbon 24- 25) is reduced by NADPH when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cholesterol</a:t>
            </a:r>
            <a:r>
              <a:rPr lang="en-US" sz="1800" b="1" i="0" u="none" strike="noStrike" baseline="0" dirty="0">
                <a:latin typeface="TimesNewRomanPS-BoldMT"/>
              </a:rPr>
              <a:t> </a:t>
            </a:r>
            <a:r>
              <a:rPr lang="en-US" sz="1800" b="0" i="0" u="none" strike="noStrike" baseline="0" dirty="0">
                <a:latin typeface="TimesNewRomanPSMT"/>
              </a:rPr>
              <a:t>is formed </a:t>
            </a:r>
            <a:endParaRPr lang="en-US" sz="1800" b="0" i="0" u="none" strike="noStrike" baseline="0" dirty="0">
              <a:latin typeface="TimesNewRomanPSMT"/>
            </a:endParaRPr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6773" y="-1"/>
            <a:ext cx="2805227" cy="685800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Regulation of Cholesterol Synthesis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1. Regulation at transcription</a:t>
            </a:r>
            <a:endParaRPr lang="en-US" sz="1800" b="1" i="0" u="none" strike="noStrike" baseline="0" dirty="0">
              <a:solidFill>
                <a:srgbClr val="FF0000"/>
              </a:solidFill>
              <a:latin typeface="TimesNewRomanPS-Bold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regulatory enzyme is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HMG CoA reductase</a:t>
            </a:r>
            <a:endParaRPr lang="en-US" sz="1800" b="1" i="0" u="none" strike="noStrike" baseline="0" dirty="0">
              <a:solidFill>
                <a:srgbClr val="FF0000"/>
              </a:solidFill>
              <a:latin typeface="TimesNewRomanPS-Bold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Long-term regulation involves </a:t>
            </a:r>
            <a:r>
              <a:rPr lang="sr-Latn-RS" sz="1800" b="0" i="0" u="none" strike="noStrike" baseline="0" dirty="0">
                <a:latin typeface="TimesNewRomanPSMT"/>
              </a:rPr>
              <a:t>regulation of transcription</a:t>
            </a:r>
            <a:r>
              <a:rPr lang="en-US" sz="1800" b="0" i="0" u="none" strike="noStrike" baseline="0" dirty="0">
                <a:latin typeface="TimesNewRomanPSMT"/>
              </a:rPr>
              <a:t> of the gene for HMG CoA reductase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When sufficient cholesterol is present in the cell, transcription of the gene for HMG CoA reductase is suppressed</a:t>
            </a:r>
            <a:r>
              <a:rPr lang="en-US" sz="1800" b="0" i="0" u="none" strike="noStrike" baseline="0" dirty="0">
                <a:latin typeface="TimesNewRomanPSMT"/>
              </a:rPr>
              <a:t>, and cellular synthesis of cholesterol is </a:t>
            </a:r>
            <a:r>
              <a:rPr lang="sr-Latn-RS" sz="1800" b="0" i="0" u="none" strike="noStrike" baseline="0" dirty="0">
                <a:latin typeface="TimesNewRomanPSMT"/>
              </a:rPr>
              <a:t>decreased</a:t>
            </a:r>
            <a:endParaRPr lang="sr-Latn-R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63" y="4016188"/>
            <a:ext cx="2686425" cy="284181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Regulation of Cholesterol Synthesis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2. Covalent modification </a:t>
            </a:r>
            <a:endParaRPr lang="en-US" sz="1800" b="1" i="0" u="none" strike="noStrike" baseline="0" dirty="0">
              <a:solidFill>
                <a:srgbClr val="FF0000"/>
              </a:solidFill>
              <a:latin typeface="TimesNewRomanPS-Bold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Short-term regulation is by covalent </a:t>
            </a:r>
            <a:r>
              <a:rPr lang="sr-Latn-RS" sz="1800" b="0" i="0" u="none" strike="noStrike" baseline="0" dirty="0">
                <a:latin typeface="TimesNewRomanPSMT"/>
              </a:rPr>
              <a:t>modific</a:t>
            </a:r>
            <a:r>
              <a:rPr lang="en-US" sz="1800" b="0" i="0" u="none" strike="noStrike" baseline="0" dirty="0">
                <a:latin typeface="TimesNewRomanPSMT"/>
              </a:rPr>
              <a:t> 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 AMP-activated kinase phosphorylates the enzyme which is inactive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Dephosphorylation by protein</a:t>
            </a:r>
            <a:r>
              <a:rPr lang="en-US" sz="1800" b="0" i="0" u="none" strike="noStrike" baseline="0" dirty="0">
                <a:latin typeface="TimesNewRomanPSMT"/>
              </a:rPr>
              <a:t> phosphatase makes it active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Insulin activates the protein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 phosphatase</a:t>
            </a:r>
            <a:endParaRPr lang="sr-Latn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63" y="4016188"/>
            <a:ext cx="2686425" cy="284181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Regulation of Cholesterol Synthesis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3. Insulin </a:t>
            </a:r>
            <a:r>
              <a:rPr lang="en-US" sz="1800" b="0" i="0" u="none" strike="noStrike" baseline="0" dirty="0">
                <a:latin typeface="TimesNewRomanPSMT"/>
              </a:rPr>
              <a:t>and thyroxine increase the activity of HMG </a:t>
            </a:r>
            <a:r>
              <a:rPr lang="sr-Latn-RS" sz="1800" b="0" i="0" u="none" strike="noStrike" baseline="0" dirty="0">
                <a:latin typeface="TimesNewRomanPSMT"/>
              </a:rPr>
              <a:t>CoA reductase</a:t>
            </a:r>
            <a:endParaRPr lang="en-US" sz="1800" b="0" i="0" u="none" strike="noStrike" baseline="0" dirty="0">
              <a:latin typeface="TimesNewRomanPSMT"/>
            </a:endParaRPr>
          </a:p>
          <a:p>
            <a:pPr marL="0" indent="0" algn="l">
              <a:buNone/>
            </a:pPr>
            <a:r>
              <a:rPr lang="en-US" sz="1800" b="1" dirty="0">
                <a:solidFill>
                  <a:srgbClr val="FF0000"/>
                </a:solidFill>
                <a:latin typeface="TimesNewRomanPSMT"/>
              </a:rPr>
              <a:t>4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MT"/>
              </a:rPr>
              <a:t>.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Cortisol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and glucagon </a:t>
            </a:r>
            <a:r>
              <a:rPr lang="en-US" sz="1800" b="0" i="0" u="none" strike="noStrike" baseline="0" dirty="0">
                <a:latin typeface="TimesNewRomanPSMT"/>
              </a:rPr>
              <a:t>decrease its activity</a:t>
            </a:r>
            <a:endParaRPr lang="en-US" sz="1800" b="0" i="0" u="none" strike="noStrike" baseline="0" dirty="0">
              <a:latin typeface="TimesNewRomanPSMT"/>
            </a:endParaRPr>
          </a:p>
          <a:p>
            <a:pPr marL="0" indent="0" algn="l">
              <a:buNone/>
            </a:pPr>
            <a:r>
              <a:rPr lang="en-US" sz="1800" dirty="0">
                <a:solidFill>
                  <a:srgbClr val="FF0000"/>
                </a:solidFill>
                <a:latin typeface="TimesNewRomanPSMT"/>
              </a:rPr>
              <a:t>5.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Drugs</a:t>
            </a:r>
            <a:r>
              <a:rPr lang="en-US" sz="1800" b="1" i="0" u="none" strike="noStrike" baseline="0" dirty="0">
                <a:latin typeface="TimesNewRomanPS-BoldMT"/>
              </a:rPr>
              <a:t>: </a:t>
            </a:r>
            <a:r>
              <a:rPr lang="en-US" sz="1800" b="0" i="0" u="none" strike="noStrike" baseline="0" dirty="0">
                <a:latin typeface="TimesNewRomanPSMT"/>
              </a:rPr>
              <a:t>Lovastatin and other "statin" group of drugs are competitive inhibitors of HMG CoA reductase</a:t>
            </a:r>
            <a:endParaRPr lang="en-US" sz="1800" b="0" i="0" u="none" strike="noStrike" baseline="0" dirty="0">
              <a:latin typeface="TimesNewRomanPSMT"/>
            </a:endParaRPr>
          </a:p>
          <a:p>
            <a:pPr marL="0" indent="0" algn="l">
              <a:buNone/>
            </a:pPr>
            <a:endParaRPr lang="sr-Latn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63" y="4016188"/>
            <a:ext cx="2686425" cy="284181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Cholesterol Pool and Cholesterol Metabolism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The total body cholesterol content varies from 130–150 grams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LDL (low density lipoprotein) transports cholesterol from the liver to the peripheral tissues and HDL (high density lipoprotein) transports cholesterol from </a:t>
            </a:r>
            <a:r>
              <a:rPr lang="sr-Latn-RS" sz="1800" b="0" i="0" u="none" strike="noStrike" baseline="0" dirty="0">
                <a:latin typeface="TimesNewRomanPSMT"/>
              </a:rPr>
              <a:t>tissues to </a:t>
            </a:r>
            <a:r>
              <a:rPr lang="en-US" sz="1800" b="0" i="0" u="none" strike="noStrike" baseline="0" dirty="0">
                <a:latin typeface="TimesNewRomanPSMT"/>
              </a:rPr>
              <a:t>the </a:t>
            </a:r>
            <a:r>
              <a:rPr lang="sr-Latn-RS" sz="1800" b="0" i="0" u="none" strike="noStrike" baseline="0" dirty="0">
                <a:latin typeface="TimesNewRomanPSMT"/>
              </a:rPr>
              <a:t>liver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Cells of extrahepatic tissues take up cholesterol from </a:t>
            </a:r>
            <a:r>
              <a:rPr lang="sr-Latn-RS" sz="1800" b="0" i="0" u="none" strike="noStrike" baseline="0" dirty="0">
                <a:latin typeface="TimesNewRomanPSMT"/>
              </a:rPr>
              <a:t>LDL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free cholesterol released within the cell has the following fates:</a:t>
            </a:r>
            <a:endParaRPr lang="en-US" sz="1800" b="0" i="0" u="none" strike="noStrike" baseline="0" dirty="0">
              <a:latin typeface="TimesNewRomanPSMT"/>
            </a:endParaRPr>
          </a:p>
          <a:p>
            <a:pPr marL="0" indent="0" algn="l">
              <a:buNone/>
            </a:pPr>
            <a:r>
              <a:rPr lang="sr-Latn-RS" sz="1800" b="0" i="0" u="none" strike="noStrike" baseline="0" dirty="0">
                <a:latin typeface="TimesNewRomanPSMT"/>
              </a:rPr>
              <a:t>1. 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Incorporated into cell membranes</a:t>
            </a:r>
            <a:endParaRPr lang="sr-Latn-R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marL="0" indent="0" algn="l">
              <a:buNone/>
            </a:pPr>
            <a:r>
              <a:rPr lang="en-US" sz="1800" b="0" i="0" u="none" strike="noStrike" baseline="0" dirty="0">
                <a:latin typeface="TimesNewRomanPSMT"/>
              </a:rPr>
              <a:t>2.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Metabolized to steroid hormones, especially in the adrenal cortex and 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gonads</a:t>
            </a:r>
            <a:endParaRPr lang="sr-Latn-R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marL="0" indent="0" algn="l">
              <a:buNone/>
            </a:pPr>
            <a:r>
              <a:rPr lang="en-US" sz="1800" b="0" i="0" u="none" strike="noStrike" baseline="0" dirty="0">
                <a:latin typeface="TimesNewRomanPSMT"/>
              </a:rPr>
              <a:t>3.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Esterified with saturated fatty acids and stored in the cell</a:t>
            </a:r>
            <a:r>
              <a:rPr lang="en-US" sz="1800" b="0" i="0" u="none" strike="noStrike" baseline="0" dirty="0">
                <a:latin typeface="TimesNewRomanPSMT"/>
              </a:rPr>
              <a:t>. The enzyme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ACAT </a:t>
            </a:r>
            <a:r>
              <a:rPr lang="en-US" sz="1800" b="0" i="0" u="none" strike="noStrike" baseline="0" dirty="0">
                <a:latin typeface="TimesNewRomanPSMT"/>
              </a:rPr>
              <a:t>(acyl cholesterol acyl transferase) helps in this reaction</a:t>
            </a:r>
            <a:endParaRPr lang="en-US" sz="1800" b="0" i="0" u="none" strike="noStrike" baseline="0" dirty="0">
              <a:latin typeface="TimesNewRomanPSMT"/>
            </a:endParaRPr>
          </a:p>
          <a:p>
            <a:pPr marL="0" indent="0" algn="l">
              <a:buNone/>
            </a:pPr>
            <a:r>
              <a:rPr lang="en-US" sz="1800" b="0" i="0" u="none" strike="noStrike" baseline="0" dirty="0">
                <a:latin typeface="TimesNewRomanPSMT"/>
              </a:rPr>
              <a:t>4. Esterified with poly-unsaturated fatty acids (PUFA) by the action of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LCAT</a:t>
            </a:r>
            <a:r>
              <a:rPr lang="en-US" sz="1800" b="1" i="0" u="none" strike="noStrike" baseline="0" dirty="0">
                <a:latin typeface="TimesNewRomanPS-BoldMT"/>
              </a:rPr>
              <a:t> </a:t>
            </a:r>
            <a:r>
              <a:rPr lang="en-US" sz="1800" b="0" i="0" u="none" strike="noStrike" baseline="0" dirty="0">
                <a:latin typeface="TimesNewRomanPSMT"/>
              </a:rPr>
              <a:t>(lecithin cholesterol acyl transferase) and finally excreted </a:t>
            </a:r>
            <a:r>
              <a:rPr lang="sr-Latn-RS" sz="1800" b="0" i="0" u="none" strike="noStrike" baseline="0" dirty="0">
                <a:latin typeface="TimesNewRomanPSMT"/>
              </a:rPr>
              <a:t>through live</a:t>
            </a:r>
            <a:r>
              <a:rPr lang="en-US" sz="1800" b="0" i="0" u="none" strike="noStrike" baseline="0" dirty="0">
                <a:latin typeface="TimesNewRomanPSMT"/>
              </a:rPr>
              <a:t>r</a:t>
            </a:r>
            <a:endParaRPr lang="sr-Latn-R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Liver and Cholesterol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The liver has a major role in controlling the plasma levels </a:t>
            </a:r>
            <a:r>
              <a:rPr lang="sr-Latn-RS" sz="1800" b="0" i="0" u="none" strike="noStrike" baseline="0" dirty="0">
                <a:latin typeface="TimesNewRomanPSMT"/>
              </a:rPr>
              <a:t>of LDL cholesterol</a:t>
            </a:r>
            <a:endParaRPr lang="sr-Latn-RS" sz="1800" b="0" i="0" u="none" strike="noStrike" baseline="0" dirty="0">
              <a:latin typeface="TimesNewRomanPSMT"/>
            </a:endParaRPr>
          </a:p>
          <a:p>
            <a:pPr marL="0" indent="0" algn="l">
              <a:buNone/>
            </a:pPr>
            <a:r>
              <a:rPr lang="sr-Latn-RS" sz="1800" b="0" i="0" u="none" strike="noStrike" baseline="0" dirty="0">
                <a:latin typeface="TimesNewRomanPSMT"/>
              </a:rPr>
              <a:t>1. 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Liver synthesizes cholesterol</a:t>
            </a:r>
            <a:endParaRPr lang="sr-Latn-R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marL="0" indent="0" algn="l">
              <a:buNone/>
            </a:pPr>
            <a:r>
              <a:rPr lang="en-US" sz="1800" b="0" i="0" u="none" strike="noStrike" baseline="0" dirty="0">
                <a:latin typeface="TimesNewRomanPSMT"/>
              </a:rPr>
              <a:t>2.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Liver removes cholesterol from </a:t>
            </a:r>
            <a:r>
              <a:rPr lang="en-US" sz="1800" b="0" i="0" u="none" strike="noStrike" baseline="0" dirty="0" err="1">
                <a:solidFill>
                  <a:srgbClr val="FF0000"/>
                </a:solidFill>
                <a:latin typeface="TimesNewRomanPSMT"/>
              </a:rPr>
              <a:t>Lp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 remnants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marL="0" indent="0" algn="l">
              <a:buNone/>
            </a:pPr>
            <a:r>
              <a:rPr lang="en-US" sz="1800" b="0" i="0" u="none" strike="noStrike" baseline="0" dirty="0">
                <a:latin typeface="TimesNewRomanPSMT"/>
              </a:rPr>
              <a:t>3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. Liver is the only organ that can excrete cholesterol 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through bile</a:t>
            </a:r>
            <a:endParaRPr lang="sr-Latn-R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marL="0" indent="0" algn="l">
              <a:buNone/>
            </a:pPr>
            <a:r>
              <a:rPr lang="en-US" sz="1800" b="0" i="0" u="none" strike="noStrike" baseline="0" dirty="0">
                <a:latin typeface="TimesNewRomanPSMT"/>
              </a:rPr>
              <a:t>4.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Liver converts cholesterol to bile acids</a:t>
            </a:r>
            <a:endParaRPr lang="sr-Latn-R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3935506"/>
            <a:ext cx="3594847" cy="292249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Classification of Lipoproteins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119" y="1894400"/>
            <a:ext cx="9141678" cy="4458817"/>
          </a:xfrm>
        </p:spPr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Depending on the density (by ultracentrifugation) or on the electrophoretic mobility, the lipoproteins in plasma are classified into five major types</a:t>
            </a:r>
            <a:endParaRPr lang="en-US" sz="1800" b="0" i="0" u="none" strike="noStrike" baseline="0" dirty="0">
              <a:latin typeface="TimesNewRomanPSMT"/>
            </a:endParaRPr>
          </a:p>
          <a:p>
            <a:pPr marL="342900" indent="-342900" algn="l">
              <a:buAutoNum type="arabicPeriod"/>
            </a:pPr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Chylomicrons</a:t>
            </a:r>
            <a:r>
              <a:rPr lang="sr-Latn-RS" sz="1800" b="1" i="0" u="none" strike="noStrike" baseline="0" dirty="0">
                <a:latin typeface="TimesNewRomanPS-BoldMT"/>
              </a:rPr>
              <a:t>—</a:t>
            </a:r>
            <a:r>
              <a:rPr lang="sr-Latn-RS" sz="1800" b="0" i="0" u="none" strike="noStrike" baseline="0" dirty="0">
                <a:latin typeface="TimesNewRomanPSMT"/>
              </a:rPr>
              <a:t>contains 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apoprotein B-48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marL="342900" indent="-342900" algn="l">
              <a:buAutoNum type="arabicPeriod" startAt="2"/>
            </a:pP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Very low density lipoproteins </a:t>
            </a:r>
            <a:r>
              <a:rPr lang="en-US" sz="1800" b="0" i="0" u="none" strike="noStrike" baseline="0" dirty="0">
                <a:latin typeface="TimesNewRomanPSMT"/>
              </a:rPr>
              <a:t>(VLDL) or pre-beta </a:t>
            </a:r>
            <a:r>
              <a:rPr lang="sr-Latn-RS" sz="1800" b="0" i="0" u="none" strike="noStrike" baseline="0" dirty="0">
                <a:latin typeface="TimesNewRomanPSMT"/>
              </a:rPr>
              <a:t>lipoproteins</a:t>
            </a:r>
            <a:r>
              <a:rPr lang="en-US" sz="1800" b="0" i="0" u="none" strike="noStrike" baseline="0" dirty="0">
                <a:latin typeface="TimesNewRomanPSMT"/>
              </a:rPr>
              <a:t>,</a:t>
            </a:r>
            <a:r>
              <a:rPr lang="sr-Latn-RS" sz="1800" b="0" i="0" u="none" strike="noStrike" baseline="0" dirty="0">
                <a:latin typeface="TimesNewRomanPSMT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imesNewRomanPSMT"/>
              </a:rPr>
              <a:t>m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ain apoprotein is B-100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marL="342900" indent="-342900" algn="l">
              <a:buAutoNum type="arabicPeriod" startAt="3"/>
            </a:pP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Intermediate density lipoproteins </a:t>
            </a:r>
            <a:r>
              <a:rPr lang="en-US" sz="1800" b="0" i="0" u="none" strike="noStrike" baseline="0" dirty="0">
                <a:latin typeface="TimesNewRomanPSMT"/>
              </a:rPr>
              <a:t>(IDL) o</a:t>
            </a:r>
            <a:r>
              <a:rPr lang="en-US" sz="1800" b="0" i="0" u="none" strike="noStrike" baseline="0" dirty="0">
                <a:latin typeface="ArialMT"/>
              </a:rPr>
              <a:t>r </a:t>
            </a:r>
            <a:r>
              <a:rPr lang="en-US" sz="1800" b="0" i="0" u="none" strike="noStrike" baseline="0" dirty="0">
                <a:latin typeface="TimesNewRomanPSMT"/>
              </a:rPr>
              <a:t>broad beta</a:t>
            </a:r>
            <a:r>
              <a:rPr lang="en-US" sz="1800" dirty="0">
                <a:latin typeface="TimesNewRomanPSMT"/>
              </a:rPr>
              <a:t> </a:t>
            </a:r>
            <a:r>
              <a:rPr lang="sr-Latn-RS" sz="1800" b="0" i="0" u="none" strike="noStrike" baseline="0" dirty="0">
                <a:latin typeface="TimesNewRomanPSMT"/>
              </a:rPr>
              <a:t>lipoproteins</a:t>
            </a:r>
            <a:endParaRPr lang="en-US" sz="1800" b="0" i="0" u="none" strike="noStrike" baseline="0" dirty="0">
              <a:latin typeface="TimesNewRomanPSMT"/>
            </a:endParaRPr>
          </a:p>
          <a:p>
            <a:pPr marL="342900" indent="-342900" algn="l">
              <a:buAutoNum type="arabicPeriod" startAt="4"/>
            </a:pP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Low-density lipoproteins </a:t>
            </a:r>
            <a:r>
              <a:rPr lang="en-US" sz="1800" b="0" i="0" u="none" strike="noStrike" baseline="0" dirty="0">
                <a:latin typeface="TimesNewRomanPSMT"/>
              </a:rPr>
              <a:t>(LDL) or beta-lipoproteins, major apoprotein in LDL is B-100</a:t>
            </a:r>
            <a:endParaRPr lang="en-US" sz="1800" b="0" i="0" u="none" strike="noStrike" baseline="0" dirty="0">
              <a:latin typeface="TimesNewRomanPSMT"/>
            </a:endParaRPr>
          </a:p>
          <a:p>
            <a:pPr marL="0" indent="0" algn="l">
              <a:buNone/>
            </a:pP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5.</a:t>
            </a:r>
            <a:r>
              <a:rPr lang="en-US" sz="1800" b="1" i="0" u="none" strike="noStrike" baseline="0" dirty="0">
                <a:latin typeface="TimesNewRomanPS-BoldMT"/>
              </a:rPr>
              <a:t>  </a:t>
            </a:r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High density lipoproteins </a:t>
            </a:r>
            <a:r>
              <a:rPr lang="sr-Latn-RS" sz="1800" b="0" i="0" u="none" strike="noStrike" baseline="0" dirty="0">
                <a:latin typeface="TimesNewRomanPSMT"/>
              </a:rPr>
              <a:t>(HDL) or alpha-lipoproteins</a:t>
            </a:r>
            <a:r>
              <a:rPr lang="en-US" sz="1800" b="0" i="0" u="none" strike="noStrike" baseline="0" dirty="0">
                <a:latin typeface="TimesNewRomanPSMT"/>
              </a:rPr>
              <a:t>, major apoprotein in HDL is apo-A</a:t>
            </a:r>
            <a:endParaRPr lang="sr-Latn-R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19" y="4755320"/>
            <a:ext cx="2864141" cy="19705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506" y="4302762"/>
            <a:ext cx="2519082" cy="24231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647" y="5144542"/>
            <a:ext cx="3124282" cy="1581371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General Characteristics of Lipoproteins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sr-Latn-RS" sz="1800" b="0" i="0" u="none" strike="noStrike" baseline="0" dirty="0">
                <a:latin typeface="TimesNewRomanPSMT"/>
              </a:rPr>
              <a:t>The lipoprotein molecules</a:t>
            </a:r>
            <a:r>
              <a:rPr lang="en-US" sz="1800" b="0" i="0" u="none" strike="noStrike" baseline="0" dirty="0">
                <a:latin typeface="TimesNewRomanPSMT"/>
              </a:rPr>
              <a:t> have a polar periphery made of proteins, polar heads of </a:t>
            </a:r>
            <a:r>
              <a:rPr lang="sr-Latn-RS" sz="1800" b="0" i="0" u="none" strike="noStrike" baseline="0" dirty="0">
                <a:latin typeface="TimesNewRomanPSMT"/>
              </a:rPr>
              <a:t>phospholipids</a:t>
            </a:r>
            <a:r>
              <a:rPr lang="en-US" sz="1800" b="0" i="0" u="none" strike="noStrike" baseline="0" dirty="0">
                <a:latin typeface="TimesNewRomanPSMT"/>
              </a:rPr>
              <a:t>,</a:t>
            </a:r>
            <a:r>
              <a:rPr lang="sr-Latn-RS" sz="1800" b="0" i="0" u="none" strike="noStrike" baseline="0" dirty="0">
                <a:latin typeface="TimesNewRomanPSMT"/>
              </a:rPr>
              <a:t> and </a:t>
            </a:r>
            <a:r>
              <a:rPr lang="en-US" sz="1800" b="0" i="0" u="none" strike="noStrike" baseline="0" dirty="0">
                <a:latin typeface="TimesNewRomanPSMT"/>
              </a:rPr>
              <a:t>cholesterol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inner core consists of the hydrophobic TAGs and tails of phospholipids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The</a:t>
            </a:r>
            <a:r>
              <a:rPr lang="en-US" sz="1800" b="0" i="0" u="none" strike="noStrike" baseline="0" dirty="0">
                <a:latin typeface="TimesNewRomanPSMT"/>
              </a:rPr>
              <a:t> apoproteins also increase the solubility of lipids</a:t>
            </a:r>
            <a:endParaRPr lang="sr-Latn-R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96" y="3801035"/>
            <a:ext cx="5391902" cy="305696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Cholesterol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The word cholesterol is derived from Greek words,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chole = bile</a:t>
            </a:r>
            <a:r>
              <a:rPr lang="en-US" sz="1800" b="0" i="0" u="none" strike="noStrike" baseline="0" dirty="0">
                <a:latin typeface="TimesNewRomanPSMT"/>
              </a:rPr>
              <a:t>; </a:t>
            </a:r>
            <a:r>
              <a:rPr lang="en-US" sz="1800" b="0" i="0" u="none" strike="noStrike" baseline="0" dirty="0" err="1">
                <a:solidFill>
                  <a:srgbClr val="FF0000"/>
                </a:solidFill>
                <a:latin typeface="TimesNewRomanPSMT"/>
              </a:rPr>
              <a:t>steros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 =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solid</a:t>
            </a:r>
            <a:r>
              <a:rPr lang="sr-Latn-RS" sz="1800" b="0" i="0" u="none" strike="noStrike" baseline="0" dirty="0">
                <a:latin typeface="TimesNewRomanPSMT"/>
              </a:rPr>
              <a:t>; 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ol = alcohol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Almost all nucleated cells (including arterial walls) can </a:t>
            </a:r>
            <a:r>
              <a:rPr lang="sr-Latn-RS" sz="1800" b="0" i="0" u="none" strike="noStrike" baseline="0" dirty="0">
                <a:latin typeface="TimesNewRomanPSMT"/>
              </a:rPr>
              <a:t>synthesize cholesterol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It is widely distributed in the body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 In a 70 kg man, a total of about 140 g of cholesterol is available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30 g in brain and nerves, 30 g in muscles, 30 g in adipose tissue, 20g in skin, 10 g in blood, 10 g in liver and spleen, 5 g in bone marrow, 3 g in alimentary tract, and 2 g in the adrenal gland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It is the most important </a:t>
            </a:r>
            <a:r>
              <a:rPr lang="en-US" sz="1800" b="1" i="0" u="none" strike="noStrike" baseline="0" dirty="0">
                <a:latin typeface="TimesNewRomanPS-BoldMT"/>
              </a:rPr>
              <a:t>animal steroid </a:t>
            </a:r>
            <a:r>
              <a:rPr lang="en-US" sz="1800" b="0" i="0" u="none" strike="noStrike" baseline="0" dirty="0">
                <a:latin typeface="TimesNewRomanPSMT"/>
              </a:rPr>
              <a:t>from which other </a:t>
            </a:r>
            <a:r>
              <a:rPr lang="sr-Latn-RS" sz="1800" b="0" i="0" u="none" strike="noStrike" baseline="0" dirty="0">
                <a:latin typeface="TimesNewRomanPSMT"/>
              </a:rPr>
              <a:t>steroid compounds are formed</a:t>
            </a:r>
            <a:endParaRPr lang="sr-Latn-R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706471"/>
            <a:ext cx="4607859" cy="208877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494" y="67919"/>
            <a:ext cx="8777173" cy="1018033"/>
          </a:xfrm>
        </p:spPr>
        <p:txBody>
          <a:bodyPr/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Apo-lipoproteins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38" y="1085952"/>
            <a:ext cx="8755087" cy="3351577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The protein part of lipoprotein is called apolipoprotein </a:t>
            </a:r>
            <a:r>
              <a:rPr lang="sr-Latn-RS" sz="1800" b="0" i="0" u="none" strike="noStrike" baseline="0" dirty="0">
                <a:latin typeface="TimesNewRomanPSMT"/>
              </a:rPr>
              <a:t>(apo-Lp) or apoprotein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All apoproteins are mainly synthesized in the liver</a:t>
            </a:r>
            <a:endParaRPr lang="en-US" sz="180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Intestinal cells produce small quantities of apo-A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Apart</a:t>
            </a:r>
            <a:r>
              <a:rPr lang="en-US" sz="1800" b="0" i="0" u="none" strike="noStrike" baseline="0" dirty="0">
                <a:latin typeface="TimesNewRomanPSMT"/>
              </a:rPr>
              <a:t> from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solubilizing</a:t>
            </a:r>
            <a:r>
              <a:rPr lang="en-US" sz="1800" b="1" i="0" u="none" strike="noStrike" baseline="0" dirty="0">
                <a:latin typeface="TimesNewRomanPS-BoldMT"/>
              </a:rPr>
              <a:t> </a:t>
            </a:r>
            <a:r>
              <a:rPr lang="en-US" sz="1800" b="0" i="0" u="none" strike="noStrike" baseline="0" dirty="0">
                <a:latin typeface="TimesNewRomanPSMT"/>
              </a:rPr>
              <a:t>the lipid part, the protein components </a:t>
            </a:r>
            <a:r>
              <a:rPr lang="sr-Latn-RS" sz="1800" b="0" i="0" u="none" strike="noStrike" baseline="0" dirty="0">
                <a:latin typeface="TimesNewRomanPSMT"/>
              </a:rPr>
              <a:t>have specific functions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Apo-A-I.</a:t>
            </a:r>
            <a:r>
              <a:rPr lang="sr-Latn-RS" sz="1800" b="1" i="0" u="none" strike="noStrike" baseline="0" dirty="0">
                <a:latin typeface="TimesNewRomanPS-BoldMT"/>
              </a:rPr>
              <a:t> </a:t>
            </a:r>
            <a:r>
              <a:rPr lang="sr-Latn-RS" sz="1800" b="0" i="0" u="none" strike="noStrike" baseline="0" dirty="0">
                <a:latin typeface="TimesNewRomanPSMT"/>
              </a:rPr>
              <a:t>Activates lecithin-cholesterol acyl </a:t>
            </a:r>
            <a:r>
              <a:rPr lang="en-US" sz="1800" b="0" i="0" u="none" strike="noStrike" baseline="0" dirty="0">
                <a:latin typeface="TimesNewRomanPSMT"/>
              </a:rPr>
              <a:t>transferase (LCAT). It is the ligand for HDL receptor. It is anti-atherogenic and specific for HDL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Apo-B-100</a:t>
            </a:r>
            <a:r>
              <a:rPr lang="en-US" sz="1800" b="1" i="0" u="none" strike="noStrike" baseline="0" dirty="0">
                <a:latin typeface="TimesNewRomanPS-BoldMT"/>
              </a:rPr>
              <a:t>. </a:t>
            </a:r>
            <a:r>
              <a:rPr lang="en-US" sz="1800" b="0" i="0" u="none" strike="noStrike" baseline="0" dirty="0">
                <a:latin typeface="TimesNewRomanPSMT"/>
              </a:rPr>
              <a:t>Only apoprotein component of </a:t>
            </a:r>
            <a:r>
              <a:rPr lang="en-US" sz="1800" b="0" i="0" u="none" strike="noStrike" baseline="0" dirty="0" err="1">
                <a:latin typeface="TimesNewRomanPSMT"/>
              </a:rPr>
              <a:t>LDL;binds</a:t>
            </a:r>
            <a:r>
              <a:rPr lang="en-US" sz="1800" b="0" i="0" u="none" strike="noStrike" baseline="0" dirty="0">
                <a:latin typeface="TimesNewRomanPSMT"/>
              </a:rPr>
              <a:t> to the LDL receptor in tissues. Apo-B-100 is one of the biggest proteins, having 4536 amino acids, with a molecular weight of 550 </a:t>
            </a:r>
            <a:r>
              <a:rPr lang="en-US" sz="1800" b="0" i="0" u="none" strike="noStrike" baseline="0" dirty="0" err="1">
                <a:latin typeface="TimesNewRomanPSMT"/>
              </a:rPr>
              <a:t>kDa</a:t>
            </a:r>
            <a:r>
              <a:rPr lang="en-US" sz="1800" b="0" i="0" u="none" strike="noStrike" baseline="0" dirty="0">
                <a:latin typeface="TimesNewRomanPSMT"/>
              </a:rPr>
              <a:t>. It </a:t>
            </a:r>
            <a:r>
              <a:rPr lang="sr-Latn-RS" sz="1800" b="0" i="0" u="none" strike="noStrike" baseline="0" dirty="0">
                <a:latin typeface="TimesNewRomanPSMT"/>
              </a:rPr>
              <a:t>is synthesized in </a:t>
            </a:r>
            <a:r>
              <a:rPr lang="en-US" sz="1800" b="0" i="0" u="none" strike="noStrike" baseline="0" dirty="0">
                <a:latin typeface="TimesNewRomanPSMT"/>
              </a:rPr>
              <a:t>the </a:t>
            </a:r>
            <a:r>
              <a:rPr lang="sr-Latn-RS" sz="1800" b="0" i="0" u="none" strike="noStrike" baseline="0" dirty="0">
                <a:latin typeface="TimesNewRomanPSMT"/>
              </a:rPr>
              <a:t>liver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Apo-B-48</a:t>
            </a:r>
            <a:r>
              <a:rPr lang="en-US" sz="1800" b="1" i="0" u="none" strike="noStrike" baseline="0" dirty="0">
                <a:latin typeface="TimesNewRomanPS-BoldMT"/>
              </a:rPr>
              <a:t>. </a:t>
            </a:r>
            <a:r>
              <a:rPr lang="en-US" sz="1800" b="0" i="0" u="none" strike="noStrike" baseline="0" dirty="0">
                <a:latin typeface="TimesNewRomanPSMT"/>
              </a:rPr>
              <a:t>Major apoprotein of chylomicrons. It is synthesized only in intestinal cells. Apo-B-100 and apo-B-48 are products of the same gene, but in the intestine, the mRNA undergoes editing, so as to produce the apoB-48 protein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Apo-C-II</a:t>
            </a:r>
            <a:r>
              <a:rPr lang="sr-Latn-RS" sz="1800" b="1" i="0" u="none" strike="noStrike" baseline="0" dirty="0">
                <a:latin typeface="TimesNewRomanPS-BoldMT"/>
              </a:rPr>
              <a:t>. </a:t>
            </a:r>
            <a:r>
              <a:rPr lang="sr-Latn-RS" sz="1800" b="0" i="0" u="none" strike="noStrike" baseline="0" dirty="0">
                <a:latin typeface="TimesNewRomanPSMT"/>
              </a:rPr>
              <a:t>Activates lipoprotein lipase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Apo-E. </a:t>
            </a:r>
            <a:r>
              <a:rPr lang="en-US" sz="1800" b="0" i="0" u="none" strike="noStrike" baseline="0" dirty="0">
                <a:latin typeface="TimesNewRomanPSMT"/>
              </a:rPr>
              <a:t>Arginine-rich protein. It is present in chylomicrons, LDL, and VLDL. Astrocytes also make apo-E; it is involved in the cellular transport of lipids in CNS. Apo E has I, II, III, and IV isoforms, due to independent alleles in the genes. Apo E-IV isoform is implicated in the development of senile dementia and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Alzheimer's</a:t>
            </a:r>
            <a:r>
              <a:rPr lang="en-US" sz="1800" b="1" i="0" u="none" strike="noStrike" baseline="0" dirty="0">
                <a:latin typeface="TimesNewRomanPS-BoldMT"/>
              </a:rPr>
              <a:t> </a:t>
            </a:r>
            <a:r>
              <a:rPr lang="en-US" sz="1800" b="0" i="0" u="none" strike="noStrike" baseline="0" dirty="0">
                <a:latin typeface="TimesNewRomanPSMT"/>
              </a:rPr>
              <a:t>disease. Apo-E is also associated with </a:t>
            </a:r>
            <a:r>
              <a:rPr lang="sr-Latn-RS" sz="1800" b="0" i="0" u="none" strike="noStrike" baseline="0" dirty="0">
                <a:latin typeface="TimesNewRomanPSMT"/>
              </a:rPr>
              <a:t>lipoprotein </a:t>
            </a:r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glomerulopathy</a:t>
            </a:r>
            <a:endParaRPr lang="sr-Latn-R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356" y="4437529"/>
            <a:ext cx="8234849" cy="2420471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CHYLOMICRONS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Synthesis of Chylomicrons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Chylomicrons are formed in the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intestinal mucosal </a:t>
            </a:r>
            <a:r>
              <a:rPr lang="en-US" sz="1800" b="0" i="0" u="none" strike="noStrike" baseline="0" dirty="0">
                <a:latin typeface="TimesNewRomanPSMT"/>
              </a:rPr>
              <a:t>cells, and secreted into the lacteals of the lymphatic system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They are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rich in triglyceride</a:t>
            </a:r>
            <a:endParaRPr lang="en-US" sz="1800" b="1" i="0" u="none" strike="noStrike" baseline="0" dirty="0">
              <a:solidFill>
                <a:srgbClr val="FF0000"/>
              </a:solidFill>
              <a:latin typeface="TimesNewRomanPS-Bold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When the chylomicrons are synthesized by</a:t>
            </a:r>
            <a:r>
              <a:rPr lang="en-US" sz="1800" b="1" dirty="0">
                <a:solidFill>
                  <a:srgbClr val="FF0000"/>
                </a:solidFill>
                <a:latin typeface="TimesNewRomanPS-BoldMT"/>
              </a:rPr>
              <a:t> </a:t>
            </a:r>
            <a:r>
              <a:rPr lang="en-US" sz="1800" b="0" i="0" u="none" strike="noStrike" baseline="0" dirty="0">
                <a:latin typeface="TimesNewRomanPSMT"/>
              </a:rPr>
              <a:t>the intestinal mucosa, they contain only </a:t>
            </a:r>
            <a:r>
              <a:rPr lang="en-US" sz="1800" b="1" i="0" u="none" strike="noStrike" baseline="0" dirty="0">
                <a:latin typeface="TimesNewRomanPS-BoldMT"/>
              </a:rPr>
              <a:t>apo-B-48 </a:t>
            </a:r>
            <a:r>
              <a:rPr lang="en-US" sz="1800" b="0" i="0" u="none" strike="noStrike" baseline="0" dirty="0">
                <a:latin typeface="TimesNewRomanPSMT"/>
              </a:rPr>
              <a:t>and apo-A but apo-C and apo-E are added from HDL in blood during </a:t>
            </a:r>
            <a:r>
              <a:rPr lang="sr-Latn-RS" sz="1800" b="0" i="0" u="none" strike="noStrike" baseline="0" dirty="0">
                <a:latin typeface="TimesNewRomanPSMT"/>
              </a:rPr>
              <a:t>transport</a:t>
            </a:r>
            <a:endParaRPr lang="sr-Latn-R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76" y="4087906"/>
            <a:ext cx="3545453" cy="236931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Metabolism of Chylomicrons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Main sites of metabolism of chylomicrons are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adipose tissue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and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skeletal muscle</a:t>
            </a:r>
            <a:endParaRPr lang="en-US" sz="180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half-life of chylomicrons in blood is about 1 hour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enzyme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lipoprotein lipase </a:t>
            </a:r>
            <a:r>
              <a:rPr lang="en-US" sz="1800" b="0" i="0" u="none" strike="noStrike" baseline="0" dirty="0">
                <a:latin typeface="TimesNewRomanPSMT"/>
              </a:rPr>
              <a:t>(</a:t>
            </a:r>
            <a:r>
              <a:rPr lang="en-US" sz="1800" b="0" i="0" u="none" strike="noStrike" baseline="0" dirty="0" err="1">
                <a:latin typeface="TimesNewRomanPSMT"/>
              </a:rPr>
              <a:t>LpL</a:t>
            </a:r>
            <a:r>
              <a:rPr lang="en-US" sz="1800" b="0" i="0" u="none" strike="noStrike" baseline="0" dirty="0">
                <a:latin typeface="TimesNewRomanPSMT"/>
              </a:rPr>
              <a:t>) is located at the endothelial layer of capillaries of adipose tissue, muscles and heart;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but not in liver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Apo C-II </a:t>
            </a:r>
            <a:r>
              <a:rPr lang="sr-Latn-RS" sz="1800" b="0" i="0" u="none" strike="noStrike" baseline="0" dirty="0">
                <a:latin typeface="TimesNewRomanPSMT"/>
              </a:rPr>
              <a:t>present</a:t>
            </a:r>
            <a:r>
              <a:rPr lang="en-US" sz="1800" b="0" i="0" u="none" strike="noStrike" baseline="0" dirty="0">
                <a:latin typeface="TimesNewRomanPSMT"/>
              </a:rPr>
              <a:t> in the chylomicrons activates the </a:t>
            </a:r>
            <a:r>
              <a:rPr lang="en-US" sz="1800" b="0" i="0" u="none" strike="noStrike" baseline="0" dirty="0" err="1">
                <a:latin typeface="TimesNewRomanPSMT"/>
              </a:rPr>
              <a:t>LpL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The</a:t>
            </a:r>
            <a:r>
              <a:rPr lang="en-US" sz="1800" b="0" i="0" u="none" strike="noStrike" baseline="0" dirty="0">
                <a:latin typeface="TimesNewRomanPSMT"/>
              </a:rPr>
              <a:t> </a:t>
            </a:r>
            <a:r>
              <a:rPr lang="sr-Latn-RS" sz="1800" b="0" i="0" u="none" strike="noStrike" baseline="0" dirty="0">
                <a:latin typeface="TimesNewRomanPSMT"/>
              </a:rPr>
              <a:t>LpL hydrolyzes triglycerides present in chylomicrons</a:t>
            </a:r>
            <a:r>
              <a:rPr lang="en-US" sz="1800" b="0" i="0" u="none" strike="noStrike" baseline="0" dirty="0">
                <a:latin typeface="TimesNewRomanPSMT"/>
              </a:rPr>
              <a:t> into fatty acids and glycerol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Muscle or adipose tissue</a:t>
            </a:r>
            <a:r>
              <a:rPr lang="en-US" sz="1800" b="0" i="0" u="none" strike="noStrike" baseline="0" dirty="0">
                <a:latin typeface="TimesNewRomanPSMT"/>
              </a:rPr>
              <a:t> cells take up the liberated fatty acids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endParaRPr lang="sr-Latn-R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484" y="4464424"/>
            <a:ext cx="3110752" cy="2303928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Liver Takes up Chylomicron Remnants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As the TAG content is progressively decreased, the </a:t>
            </a:r>
            <a:r>
              <a:rPr lang="sr-Latn-RS" sz="1800" b="0" i="0" u="none" strike="noStrike" baseline="0" dirty="0">
                <a:latin typeface="TimesNewRomanPSMT"/>
              </a:rPr>
              <a:t>chylomicrons shrink in size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These remnants containing apo</a:t>
            </a:r>
            <a:r>
              <a:rPr lang="en-US" sz="1800" b="0" i="0" u="none" strike="noStrike" baseline="0" dirty="0">
                <a:latin typeface="TimesNewRomanPSMT"/>
              </a:rPr>
              <a:t> B-48 and apo E are taken up by hepatic cells by receptor </a:t>
            </a:r>
            <a:r>
              <a:rPr lang="sr-Latn-RS" sz="1800" b="0" i="0" u="none" strike="noStrike" baseline="0" dirty="0">
                <a:latin typeface="TimesNewRomanPSMT"/>
              </a:rPr>
              <a:t>mediated endocytosis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Apo E binds the hepatic receptors</a:t>
            </a:r>
            <a:endParaRPr lang="en-US" sz="1800" b="1" i="0" u="none" strike="noStrike" baseline="0" dirty="0">
              <a:solidFill>
                <a:srgbClr val="FF0000"/>
              </a:solidFill>
              <a:latin typeface="TimesNewRomanPS-BoldMT"/>
            </a:endParaRPr>
          </a:p>
          <a:p>
            <a:pPr algn="l"/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Chylomicrons are the transport form of dietary triglycerides from intestines to the adipose tissue for storage; and to muscle or heart for their energy needs</a:t>
            </a:r>
            <a:endParaRPr lang="sr-Latn-R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49" y="4069976"/>
            <a:ext cx="3110752" cy="2716304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VERY LOW DENSITY LIPOPROTEINS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Synthesis of VLDL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They are synthesized in the liver from glycerol and fatty acids and incorporated into VLDL along with hepatic cholesterol,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apo-B-100, C-II, and E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Apo-B-100</a:t>
            </a:r>
            <a:r>
              <a:rPr lang="sr-Latn-RS" sz="1800" b="1" i="0" u="none" strike="noStrike" baseline="0" dirty="0">
                <a:latin typeface="TimesNewRomanPS-BoldMT"/>
              </a:rPr>
              <a:t> </a:t>
            </a:r>
            <a:r>
              <a:rPr lang="sr-Latn-RS" sz="1800" b="0" i="0" u="none" strike="noStrike" baseline="0" dirty="0">
                <a:latin typeface="TimesNewRomanPSMT"/>
              </a:rPr>
              <a:t>is the major</a:t>
            </a:r>
            <a:r>
              <a:rPr lang="en-US" sz="1800" b="0" i="0" u="none" strike="noStrike" baseline="0" dirty="0">
                <a:latin typeface="TimesNewRomanPSMT"/>
              </a:rPr>
              <a:t> lipoprotein present in VLDL when it is secreted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ApoE and</a:t>
            </a:r>
            <a:r>
              <a:rPr lang="en-US" sz="1800" b="0" i="0" u="none" strike="noStrike" baseline="0" dirty="0">
                <a:latin typeface="TimesNewRomanPSMT"/>
              </a:rPr>
              <a:t> C-II are obtained from HDL in plasma</a:t>
            </a:r>
            <a:endParaRPr lang="sr-Latn-R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69" y="3429000"/>
            <a:ext cx="2783225" cy="317865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1419"/>
            <a:ext cx="8777173" cy="1018033"/>
          </a:xfrm>
        </p:spPr>
        <p:txBody>
          <a:bodyPr/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Metabolism of VLDL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1686" y="1571670"/>
            <a:ext cx="8755087" cy="2448267"/>
          </a:xfrm>
        </p:spPr>
        <p:txBody>
          <a:bodyPr>
            <a:normAutofit fontScale="85000" lnSpcReduction="20000"/>
          </a:bodyPr>
          <a:lstStyle/>
          <a:p>
            <a:r>
              <a:rPr lang="en-US" sz="1800" b="0" i="0" u="none" strike="noStrike" baseline="0" dirty="0">
                <a:latin typeface="TimesNewRomanPSMT"/>
              </a:rPr>
              <a:t>The half-life of VLDL in serum is only 1 to 3 hours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When</a:t>
            </a:r>
            <a:r>
              <a:rPr lang="en-US" sz="1800" b="0" i="0" u="none" strike="noStrike" baseline="0" dirty="0">
                <a:latin typeface="TimesNewRomanPSMT"/>
              </a:rPr>
              <a:t> they reach the peripheral tissues,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apo C-II activates </a:t>
            </a:r>
            <a:r>
              <a:rPr lang="en-US" sz="1800" b="1" i="0" u="none" strike="noStrike" baseline="0" dirty="0" err="1">
                <a:solidFill>
                  <a:srgbClr val="FF0000"/>
                </a:solidFill>
                <a:latin typeface="TimesNewRomanPS-BoldMT"/>
              </a:rPr>
              <a:t>LpL</a:t>
            </a:r>
            <a:r>
              <a:rPr lang="en-US" sz="1800" b="1" dirty="0">
                <a:solidFill>
                  <a:srgbClr val="FF0000"/>
                </a:solidFill>
                <a:latin typeface="TimesNewRomanPS-BoldMT"/>
              </a:rPr>
              <a:t> </a:t>
            </a:r>
            <a:r>
              <a:rPr lang="en-US" sz="1800" b="0" i="0" u="none" strike="noStrike" baseline="0" dirty="0">
                <a:latin typeface="TimesNewRomanPSMT"/>
              </a:rPr>
              <a:t>which liberates fatty acids that are taken up by adipose </a:t>
            </a:r>
            <a:r>
              <a:rPr lang="sr-Latn-RS" sz="1800" b="0" i="0" u="none" strike="noStrike" baseline="0" dirty="0">
                <a:latin typeface="TimesNewRomanPSMT"/>
              </a:rPr>
              <a:t>tissue and muscle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remnant is now designated as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IDL (intermediate density lipoprotein)</a:t>
            </a:r>
            <a:r>
              <a:rPr lang="en-US" sz="1800" b="1" i="0" u="none" strike="noStrike" baseline="0" dirty="0">
                <a:latin typeface="TimesNewRomanPS-BoldMT"/>
              </a:rPr>
              <a:t> </a:t>
            </a:r>
            <a:r>
              <a:rPr lang="en-US" sz="1800" b="0" i="0" u="none" strike="noStrike" baseline="0" dirty="0">
                <a:latin typeface="TimesNewRomanPSMT"/>
              </a:rPr>
              <a:t>and contains less TAG and more cholesterol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major fraction of IDL further loses triglyceride, so as to be converted to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LDL (low density lipoprotein)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This</a:t>
            </a:r>
            <a:r>
              <a:rPr lang="en-US" sz="1800" b="0" i="0" u="none" strike="noStrike" baseline="0" dirty="0">
                <a:latin typeface="TimesNewRomanPSMT"/>
              </a:rPr>
              <a:t> conversion of VLDL to IDL and then to LDL is referred to </a:t>
            </a:r>
            <a:r>
              <a:rPr lang="sr-Latn-RS" sz="1800" b="0" i="0" u="none" strike="noStrike" baseline="0" dirty="0">
                <a:latin typeface="TimesNewRomanPSMT"/>
              </a:rPr>
              <a:t>as </a:t>
            </a:r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lipoprotein cascade pathway</a:t>
            </a:r>
            <a:endParaRPr lang="en-US" sz="1800" b="1" i="0" u="none" strike="noStrike" baseline="0" dirty="0">
              <a:solidFill>
                <a:srgbClr val="FF0000"/>
              </a:solidFill>
              <a:latin typeface="TimesNewRomanPS-Bold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A fraction of</a:t>
            </a:r>
            <a:r>
              <a:rPr lang="en-US" sz="1800" b="0" i="0" u="none" strike="noStrike" baseline="0" dirty="0">
                <a:latin typeface="TimesNewRomanPSMT"/>
              </a:rPr>
              <a:t> IDL is taken up by the hepatic receptors 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VLDL carries </a:t>
            </a:r>
            <a:r>
              <a:rPr lang="en-US" sz="1800" b="0" i="0" u="none" strike="noStrike" baseline="0" dirty="0" err="1">
                <a:latin typeface="TimesNewRomanPSMT"/>
              </a:rPr>
              <a:t>triglycerols</a:t>
            </a:r>
            <a:r>
              <a:rPr lang="en-US" sz="1800" b="0" i="0" u="none" strike="noStrike" baseline="0" dirty="0">
                <a:latin typeface="TimesNewRomanPSMT"/>
              </a:rPr>
              <a:t> </a:t>
            </a:r>
            <a:r>
              <a:rPr lang="en-US" sz="1800" b="1" i="0" u="none" strike="noStrike" baseline="0" dirty="0">
                <a:latin typeface="TimesNewRomanPS-BoldMT"/>
              </a:rPr>
              <a:t>(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endogenous </a:t>
            </a:r>
            <a:r>
              <a:rPr lang="en-US" sz="1800" b="1" i="0" u="none" strike="noStrike" baseline="0" dirty="0" err="1">
                <a:solidFill>
                  <a:srgbClr val="FF0000"/>
                </a:solidFill>
                <a:latin typeface="TimesNewRomanPS-BoldMT"/>
              </a:rPr>
              <a:t>triglycerols</a:t>
            </a:r>
            <a:r>
              <a:rPr lang="en-US" sz="1800" b="1" i="0" u="none" strike="noStrike" baseline="0" dirty="0">
                <a:latin typeface="TimesNewRomanPS-BoldMT"/>
              </a:rPr>
              <a:t>) </a:t>
            </a:r>
            <a:r>
              <a:rPr lang="en-US" sz="1800" b="0" i="0" u="none" strike="noStrike" baseline="0" dirty="0">
                <a:latin typeface="TimesNewRomanPSMT"/>
              </a:rPr>
              <a:t>from the liver to peripheral tissues for energy needs</a:t>
            </a:r>
            <a:endParaRPr lang="sr-Latn-R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24" y="4019937"/>
            <a:ext cx="2662517" cy="2829187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LOW DENSITY LIPOPROTEINS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Low density lipoproteins (LDL) transports cholesterol from </a:t>
            </a:r>
            <a:r>
              <a:rPr lang="sr-Latn-RS" sz="1800" b="0" i="0" u="none" strike="noStrike" baseline="0" dirty="0">
                <a:latin typeface="TimesNewRomanPSMT"/>
              </a:rPr>
              <a:t>liver to peripheral tissues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only apoprotein present in </a:t>
            </a:r>
            <a:r>
              <a:rPr lang="sr-Latn-RS" sz="1800" b="0" i="0" u="none" strike="noStrike" baseline="0" dirty="0">
                <a:latin typeface="TimesNewRomanPSMT"/>
              </a:rPr>
              <a:t>LDL is </a:t>
            </a:r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apo B100</a:t>
            </a:r>
            <a:endParaRPr lang="en-US" sz="1800" b="1" i="0" u="none" strike="noStrike" baseline="0" dirty="0">
              <a:solidFill>
                <a:srgbClr val="FF0000"/>
              </a:solidFill>
              <a:latin typeface="TimesNewRomanPS-Bold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Most of the LDL particles are derived from VLDL, but a small part is directly released </a:t>
            </a:r>
            <a:r>
              <a:rPr lang="sr-Latn-RS" sz="1800" b="0" i="0" u="none" strike="noStrike" baseline="0" dirty="0">
                <a:latin typeface="TimesNewRomanPSMT"/>
              </a:rPr>
              <a:t>from liver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half-life of LDL in blood is about 2 days</a:t>
            </a:r>
            <a:endParaRPr lang="sr-Latn-R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194262"/>
            <a:ext cx="2940425" cy="26637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260" y="4028813"/>
            <a:ext cx="2662517" cy="2829187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317" y="69961"/>
            <a:ext cx="8777173" cy="101803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Metabolism of LDL and LDL Receptors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87994"/>
            <a:ext cx="8755087" cy="3044736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The LDL is taken up by peripheral tissues by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receptor-mediated</a:t>
            </a:r>
            <a:r>
              <a:rPr lang="en-US" sz="1800" dirty="0">
                <a:solidFill>
                  <a:srgbClr val="FF0000"/>
                </a:solidFill>
                <a:latin typeface="TimesNewRomanPSMT"/>
              </a:rPr>
              <a:t> 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endocytosis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LDL receptors </a:t>
            </a:r>
            <a:r>
              <a:rPr lang="sr-Latn-RS" sz="1800" b="0" i="0" u="none" strike="noStrike" baseline="0" dirty="0">
                <a:latin typeface="TimesNewRomanPSMT"/>
              </a:rPr>
              <a:t>are</a:t>
            </a:r>
            <a:r>
              <a:rPr lang="en-US" sz="1800" b="0" i="0" u="none" strike="noStrike" baseline="0" dirty="0">
                <a:latin typeface="TimesNewRomanPSMT"/>
              </a:rPr>
              <a:t> present on all cells but most abundant in hepatic cells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LDL</a:t>
            </a:r>
            <a:r>
              <a:rPr lang="en-US" sz="1800" b="0" i="0" u="none" strike="noStrike" baseline="0" dirty="0">
                <a:latin typeface="TimesNewRomanPSMT"/>
              </a:rPr>
              <a:t> receptors are located in specialized regions called </a:t>
            </a:r>
            <a:r>
              <a:rPr lang="en-US" sz="1800" b="1" i="0" u="none" strike="noStrike" baseline="0" dirty="0" err="1">
                <a:solidFill>
                  <a:srgbClr val="FF0000"/>
                </a:solidFill>
                <a:latin typeface="TimesNewRomanPS-BoldMT"/>
              </a:rPr>
              <a:t>clathrin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-coated</a:t>
            </a:r>
            <a:r>
              <a:rPr lang="en-US" sz="1800" b="1" dirty="0">
                <a:solidFill>
                  <a:srgbClr val="FF0000"/>
                </a:solidFill>
                <a:latin typeface="TimesNewRomanPS-BoldMT"/>
              </a:rPr>
              <a:t> </a:t>
            </a:r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pits</a:t>
            </a:r>
            <a:endParaRPr lang="en-US" sz="1800" b="1" i="0" u="none" strike="noStrike" baseline="0" dirty="0">
              <a:solidFill>
                <a:srgbClr val="FF0000"/>
              </a:solidFill>
              <a:latin typeface="TimesNewRomanPS-Bold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Binding of LDL to the receptor is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by apo B100 </a:t>
            </a:r>
            <a:r>
              <a:rPr lang="en-US" sz="1800" b="0" i="0" u="none" strike="noStrike" baseline="0" dirty="0">
                <a:latin typeface="TimesNewRomanPSMT"/>
              </a:rPr>
              <a:t>and uptake of cholesterol from LDL is a highly </a:t>
            </a:r>
            <a:r>
              <a:rPr lang="sr-Latn-RS" sz="1800" b="0" i="0" u="none" strike="noStrike" baseline="0" dirty="0">
                <a:latin typeface="TimesNewRomanPSMT"/>
              </a:rPr>
              <a:t>regulated process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LDL receptor is a polypeptide of </a:t>
            </a:r>
            <a:r>
              <a:rPr lang="sr-Latn-RS" sz="1800" b="0" i="0" u="none" strike="noStrike" baseline="0" dirty="0">
                <a:latin typeface="TimesNewRomanPSMT"/>
              </a:rPr>
              <a:t>839 amino acids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An extracellular domain is responsible </a:t>
            </a:r>
            <a:r>
              <a:rPr lang="sr-Latn-RS" sz="1800" b="0" i="0" u="none" strike="noStrike" baseline="0" dirty="0">
                <a:latin typeface="TimesNewRomanPSMT"/>
              </a:rPr>
              <a:t>for apoB-100/apoE binding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The intracellular domain is</a:t>
            </a:r>
            <a:r>
              <a:rPr lang="en-US" sz="1800" b="0" i="0" u="none" strike="noStrike" baseline="0" dirty="0">
                <a:latin typeface="TimesNewRomanPSMT"/>
              </a:rPr>
              <a:t> responsible for the clustering of LDL receptors into regions of the plasma membrane termed coated pits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Approximately 70% of LDL is degraded in the liver, and the rest in extra-hepatic tissues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For their work on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 LDL receptors, Michael Brown and Joseph Goldstein were awarded Nobel prize in 1985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free cholesterol is either incorporated into plasma membranes or esterified (by ACAT) and stored within </a:t>
            </a:r>
            <a:r>
              <a:rPr lang="sr-Latn-RS" sz="1800" b="0" i="0" u="none" strike="noStrike" baseline="0" dirty="0">
                <a:latin typeface="TimesNewRomanPSMT"/>
              </a:rPr>
              <a:t>the cell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level of intracellular cholesterol is regulated through cholesterol-induced suppression of LDL receptor synthesis and cholesterol-induced inhibition of cholesterol </a:t>
            </a:r>
            <a:r>
              <a:rPr lang="sr-Latn-RS" sz="1800" b="0" i="0" u="none" strike="noStrike" baseline="0" dirty="0">
                <a:latin typeface="TimesNewRomanPSMT"/>
              </a:rPr>
              <a:t>synthesis</a:t>
            </a:r>
            <a:endParaRPr lang="sr-Latn-RS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71" y="4132731"/>
            <a:ext cx="2305372" cy="272527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Function of LDL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About 75% of the plasma cholesterol is incorporated into the LDL particles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LDL transports cholesterol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from liver to </a:t>
            </a:r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the peripheral tissues</a:t>
            </a:r>
            <a:endParaRPr lang="en-US" sz="1800" b="1" i="0" u="none" strike="noStrike" baseline="0" dirty="0">
              <a:solidFill>
                <a:srgbClr val="FF0000"/>
              </a:solidFill>
              <a:latin typeface="TimesNewRomanPS-Bold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cholesterol thus liberated in the cell has three major fates</a:t>
            </a:r>
            <a:endParaRPr lang="en-US" sz="1800" b="0" i="0" u="none" strike="noStrike" baseline="0" dirty="0">
              <a:latin typeface="TimesNewRomanPSMT"/>
            </a:endParaRPr>
          </a:p>
          <a:p>
            <a:pPr marL="342900" indent="-342900" algn="l">
              <a:buAutoNum type="arabicPeriod"/>
            </a:pP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It is used for the synthesis of other steroids like steroid 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hormones</a:t>
            </a:r>
            <a:endParaRPr lang="en-US" sz="1800" dirty="0">
              <a:solidFill>
                <a:srgbClr val="FF0000"/>
              </a:solidFill>
              <a:latin typeface="TimesNewRomanPSMT"/>
            </a:endParaRPr>
          </a:p>
          <a:p>
            <a:pPr marL="342900" indent="-342900" algn="l">
              <a:buAutoNum type="arabicPeriod"/>
            </a:pP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Cholesterol may be incorporated into the membranes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marL="342900" indent="-342900" algn="l">
              <a:buAutoNum type="arabicPeriod"/>
            </a:pP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Cholesterol may be esterified by acyl cholesterol acyl transferase (ACAT) for storage</a:t>
            </a:r>
            <a:endParaRPr lang="sr-Latn-R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87" y="4028813"/>
            <a:ext cx="2662517" cy="2829187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LDL and Clinical Applications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09" y="1894400"/>
            <a:ext cx="8755087" cy="1978353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The LDL concentration in blood has a positive correlation with the incidence of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cardiovascular diseases</a:t>
            </a:r>
            <a:endParaRPr lang="en-US" sz="1800" b="1" i="0" u="none" strike="noStrike" baseline="0" dirty="0">
              <a:solidFill>
                <a:srgbClr val="FF0000"/>
              </a:solidFill>
              <a:latin typeface="TimesNewRomanPS-Bold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A fraction</a:t>
            </a:r>
            <a:r>
              <a:rPr lang="en-US" sz="1800" b="0" i="0" u="none" strike="noStrike" baseline="0" dirty="0">
                <a:latin typeface="TimesNewRomanPSMT"/>
              </a:rPr>
              <a:t> of cholesterol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is taken up by macrophages; this is not a 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regulated pathway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Increased levels of LDL or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modification of LDL by glycation </a:t>
            </a:r>
            <a:r>
              <a:rPr lang="en-US" sz="1800" b="0" i="0" u="none" strike="noStrike" baseline="0" dirty="0">
                <a:latin typeface="TimesNewRomanPSMT"/>
              </a:rPr>
              <a:t>(as seen in diabetes mellitus)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or oxidation </a:t>
            </a:r>
            <a:r>
              <a:rPr lang="en-US" sz="1800" b="0" i="0" u="none" strike="noStrike" baseline="0" dirty="0">
                <a:latin typeface="TimesNewRomanPSMT"/>
              </a:rPr>
              <a:t>increases the fraction of cholesterol taken up by </a:t>
            </a:r>
            <a:r>
              <a:rPr lang="sr-Latn-RS" sz="1800" b="0" i="0" u="none" strike="noStrike" baseline="0" dirty="0">
                <a:latin typeface="TimesNewRomanPSMT"/>
              </a:rPr>
              <a:t>macrophages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LDL infiltrates through arterial walls, and is taken up by macrophages or scavenger cells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This is the starting event of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atherosclerosis</a:t>
            </a:r>
            <a:r>
              <a:rPr lang="en-US" sz="1800" b="1" i="0" u="none" strike="noStrike" baseline="0" dirty="0">
                <a:latin typeface="TimesNewRomanPS-BoldMT"/>
              </a:rPr>
              <a:t> </a:t>
            </a:r>
            <a:r>
              <a:rPr lang="en-US" sz="1800" b="0" i="0" u="none" strike="noStrike" baseline="0" dirty="0">
                <a:latin typeface="TimesNewRomanPSMT"/>
              </a:rPr>
              <a:t>leading to myocardial </a:t>
            </a:r>
            <a:r>
              <a:rPr lang="sr-Latn-RS" sz="1800" b="0" i="0" u="none" strike="noStrike" baseline="0" dirty="0">
                <a:latin typeface="TimesNewRomanPSMT"/>
              </a:rPr>
              <a:t>infarction</a:t>
            </a:r>
            <a:endParaRPr lang="sr-Latn-R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294" y="4102948"/>
            <a:ext cx="3765176" cy="27014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99" y="4222377"/>
            <a:ext cx="3053495" cy="246262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Structure of Cholesterol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sr-Latn-RS" sz="1800" b="0" i="0" u="none" strike="noStrike" baseline="0" dirty="0">
                <a:latin typeface="TimesNewRomanPSMT"/>
              </a:rPr>
              <a:t>All steroids have </a:t>
            </a:r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cyclopentanoperhydrophenanthrene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 </a:t>
            </a:r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ring </a:t>
            </a:r>
            <a:r>
              <a:rPr lang="sr-Latn-RS" sz="1800" b="0" i="0" u="none" strike="noStrike" baseline="0" dirty="0">
                <a:latin typeface="TimesNewRomanPSMT"/>
              </a:rPr>
              <a:t>system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It is a fused ring system</a:t>
            </a:r>
            <a:r>
              <a:rPr lang="en-US" sz="1800" dirty="0">
                <a:latin typeface="TimesNewRomanPSMT"/>
              </a:rPr>
              <a:t> </a:t>
            </a:r>
            <a:r>
              <a:rPr lang="en-US" sz="1800" b="0" i="0" u="none" strike="noStrike" baseline="0" dirty="0">
                <a:latin typeface="TimesNewRomanPSMT"/>
              </a:rPr>
              <a:t>made up of 3 cyclohexane rings designated as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A, B, and C and a cyclopentane ring D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Total </a:t>
            </a:r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27 carbon atoms</a:t>
            </a:r>
            <a:endParaRPr lang="en-US" sz="1800" b="1" i="0" u="none" strike="noStrike" baseline="0" dirty="0">
              <a:latin typeface="TimesNewRomanPS-Bold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One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hydroxyl group at a third position </a:t>
            </a:r>
            <a:r>
              <a:rPr lang="en-US" sz="1800" b="0" i="0" u="none" strike="noStrike" baseline="0" dirty="0">
                <a:latin typeface="TimesNewRomanPSMT"/>
              </a:rPr>
              <a:t>which is </a:t>
            </a:r>
            <a:r>
              <a:rPr lang="sr-Latn-RS" sz="1800" b="0" i="0" u="none" strike="noStrike" baseline="0" dirty="0">
                <a:latin typeface="TimesNewRomanPSMT"/>
              </a:rPr>
              <a:t>characteristic of all sterols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Double bond </a:t>
            </a:r>
            <a:r>
              <a:rPr lang="en-US" sz="1800" b="0" i="0" u="none" strike="noStrike" baseline="0" dirty="0">
                <a:latin typeface="TimesNewRomanPSMT"/>
              </a:rPr>
              <a:t>between carbon atoms 5 and 6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An eight-carbon beta-oriented side chain attached to </a:t>
            </a:r>
            <a:r>
              <a:rPr lang="sr-Latn-RS" sz="1800" b="0" i="0" u="none" strike="noStrike" baseline="0" dirty="0">
                <a:latin typeface="TimesNewRomanPSMT"/>
              </a:rPr>
              <a:t>17th carbon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endParaRPr lang="sr-Latn-R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348555"/>
            <a:ext cx="3762900" cy="2410161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HIGH DENSITY LIPOPROTEIN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High density lipoproteins (HDL)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transport cholesterol from peripheral tissues to the liver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major apoproteins in HDL are Apo A1, with some Apo A2, Apo C and Apo E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HDL</a:t>
            </a:r>
            <a:r>
              <a:rPr lang="en-US" sz="1800" b="0" i="0" u="none" strike="noStrike" baseline="0" dirty="0">
                <a:latin typeface="TimesNewRomanPSMT"/>
              </a:rPr>
              <a:t> serves as a plasma reservoir of Apo C and Apo E which can be transferred to VLDL and chylomicrons and back</a:t>
            </a:r>
            <a:endParaRPr lang="sr-Latn-R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67" y="4376498"/>
            <a:ext cx="3402013" cy="1976719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Metabolism of HDL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34424"/>
            <a:ext cx="8755087" cy="3340988"/>
          </a:xfrm>
        </p:spPr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The intestinal cells synthesize components of HDL and release into blood. The nascent HDL in plasma </a:t>
            </a:r>
            <a:r>
              <a:rPr lang="sr-Latn-RS" sz="1800" b="0" i="0" u="none" strike="noStrike" baseline="0" dirty="0">
                <a:latin typeface="TimesNewRomanPSMT"/>
              </a:rPr>
              <a:t>are discoid in shape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free cholesterol derived from peripheral tissue cells are taken up by the HDL. The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apo A-l </a:t>
            </a:r>
            <a:r>
              <a:rPr lang="en-US" sz="1800" b="0" i="0" u="none" strike="noStrike" baseline="0" dirty="0">
                <a:latin typeface="TimesNewRomanPSMT"/>
              </a:rPr>
              <a:t>of HDL activates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LCAT</a:t>
            </a:r>
            <a:r>
              <a:rPr lang="en-US" sz="1800" b="1" i="0" u="none" strike="noStrike" baseline="0" dirty="0">
                <a:latin typeface="TimesNewRomanPS-BoldMT"/>
              </a:rPr>
              <a:t> </a:t>
            </a:r>
            <a:r>
              <a:rPr lang="en-US" sz="1800" b="0" i="0" u="none" strike="noStrike" baseline="0" dirty="0">
                <a:latin typeface="TimesNewRomanPSMT"/>
              </a:rPr>
              <a:t>(lecithin cholesterol acyl transferase) present in the plasma. The LCAT then binds to the HDL disc. </a:t>
            </a:r>
            <a:r>
              <a:rPr lang="sr-Latn-RS" sz="1800" b="0" i="0" u="none" strike="noStrike" baseline="0" dirty="0">
                <a:latin typeface="TimesNewRomanPSMT"/>
              </a:rPr>
              <a:t>The cholesterol from</a:t>
            </a:r>
            <a:r>
              <a:rPr lang="en-US" sz="1800" b="0" i="0" u="none" strike="noStrike" baseline="0" dirty="0">
                <a:latin typeface="TimesNewRomanPSMT"/>
              </a:rPr>
              <a:t> the cell is transferred to HDL by a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cholesterol efflux regulator protein </a:t>
            </a:r>
            <a:r>
              <a:rPr lang="en-US" sz="1800" b="0" i="0" u="none" strike="noStrike" baseline="0" dirty="0">
                <a:latin typeface="TimesNewRomanPSMT"/>
              </a:rPr>
              <a:t>which is an ABC protein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Mature HDL spheres are taken up by liver cells by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apo </a:t>
            </a:r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A-l </a:t>
            </a:r>
            <a:r>
              <a:rPr lang="sr-Latn-RS" sz="1800" b="0" i="0" u="none" strike="noStrike" baseline="0" dirty="0">
                <a:latin typeface="TimesNewRomanPSMT"/>
              </a:rPr>
              <a:t>mediated receptor mechanism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When HDL remains in circulation, the cholesterol ester from HDL is transferred to VLDL, IDL and LDL by a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Cholesterol Ester Transfer Protein (CETP)</a:t>
            </a:r>
            <a:endParaRPr lang="sr-Latn-R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775" y="4697507"/>
            <a:ext cx="6594496" cy="2160493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Clinical Significance of HDL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ArialMT"/>
              </a:rPr>
              <a:t>T</a:t>
            </a:r>
            <a:r>
              <a:rPr lang="en-US" sz="1800" b="0" i="0" u="none" strike="noStrike" baseline="0" dirty="0">
                <a:latin typeface="TimesNewRomanPSMT"/>
              </a:rPr>
              <a:t>he level of HDL in serum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is inversely related to the incidence 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of myocardial infarction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As it is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“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anti-atherogenic</a:t>
            </a:r>
            <a:r>
              <a:rPr lang="en-US" sz="1800" b="0" i="0" u="none" strike="noStrike" baseline="0" dirty="0">
                <a:latin typeface="TimesNewRomanPSMT"/>
              </a:rPr>
              <a:t>” or “protective” in nature, HDL is known as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“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good cholesterol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”</a:t>
            </a:r>
            <a:r>
              <a:rPr lang="en-US" sz="1800" b="0" i="0" u="none" strike="noStrike" baseline="0" dirty="0">
                <a:latin typeface="TimesNewRomanPSMT"/>
              </a:rPr>
              <a:t> </a:t>
            </a:r>
            <a:r>
              <a:rPr lang="sr-Latn-RS" sz="1800" b="0" i="0" u="none" strike="noStrike" baseline="0" dirty="0">
                <a:latin typeface="TimesNewRomanPSMT"/>
              </a:rPr>
              <a:t>in common parlance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HDL level below 35</a:t>
            </a:r>
            <a:r>
              <a:rPr lang="en-US" sz="1800" b="0" i="0" u="none" strike="noStrike" baseline="0" dirty="0">
                <a:latin typeface="TimesNewRomanPSMT"/>
              </a:rPr>
              <a:t> mg/dL increases the risk, while level above 60 mg/dL protects the person from coronary artery diseases.</a:t>
            </a:r>
            <a:endParaRPr lang="sr-Latn-R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565" y="269348"/>
            <a:ext cx="8777173" cy="1018033"/>
          </a:xfrm>
        </p:spPr>
        <p:txBody>
          <a:bodyPr/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Lipoproteins</a:t>
            </a:r>
            <a:r>
              <a:rPr lang="en-US" dirty="0">
                <a:solidFill>
                  <a:schemeClr val="tx1"/>
                </a:solidFill>
              </a:rPr>
              <a:t> Summary</a:t>
            </a:r>
            <a:endParaRPr lang="sr-Latn-R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107" y="1768382"/>
            <a:ext cx="8220634" cy="4901359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FORMATION OF BILE ACIDS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0" i="0" u="none" strike="noStrike" baseline="0" dirty="0">
                <a:latin typeface="TimesNewRomanPSMT"/>
              </a:rPr>
              <a:t>Bile acids are synthesized in the liver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from cholesterol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They</a:t>
            </a:r>
            <a:r>
              <a:rPr lang="en-US" sz="1800" b="0" i="0" u="none" strike="noStrike" baseline="0" dirty="0">
                <a:latin typeface="TimesNewRomanPSMT"/>
              </a:rPr>
              <a:t> </a:t>
            </a:r>
            <a:r>
              <a:rPr lang="sr-Latn-RS" sz="1800" b="0" i="0" u="none" strike="noStrike" baseline="0" dirty="0">
                <a:latin typeface="TimesNewRomanPSMT"/>
              </a:rPr>
              <a:t>contain </a:t>
            </a:r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24 carbon </a:t>
            </a:r>
            <a:r>
              <a:rPr lang="sr-Latn-RS" sz="1800" b="0" i="0" u="none" strike="noStrike" baseline="0" dirty="0">
                <a:latin typeface="TimesNewRomanPSMT"/>
              </a:rPr>
              <a:t>atom</a:t>
            </a:r>
            <a:r>
              <a:rPr lang="en-US" sz="1800" b="0" i="0" u="none" strike="noStrike" baseline="0" dirty="0">
                <a:latin typeface="TimesNewRomanPSMT"/>
              </a:rPr>
              <a:t>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All of them have an alpha-oriented (projecting below the plane of ring) hydroxyl group at position 7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first and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rate-limiting</a:t>
            </a:r>
            <a:r>
              <a:rPr lang="en-US" sz="1800" b="1" i="0" u="none" strike="noStrike" baseline="0" dirty="0">
                <a:latin typeface="TimesNewRomanPS-BoldMT"/>
              </a:rPr>
              <a:t> </a:t>
            </a:r>
            <a:r>
              <a:rPr lang="en-US" sz="1800" b="0" i="0" u="none" strike="noStrike" baseline="0" dirty="0">
                <a:latin typeface="TimesNewRomanPSMT"/>
              </a:rPr>
              <a:t>step is the introduction of this hydroxyl group by the enzyme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7-alpha-hydroxylase</a:t>
            </a:r>
            <a:endParaRPr lang="sr-Latn-R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929" y="3801034"/>
            <a:ext cx="2958353" cy="28776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56" y="3944472"/>
            <a:ext cx="3383525" cy="2779056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514" y="336425"/>
            <a:ext cx="8777173" cy="1018033"/>
          </a:xfrm>
        </p:spPr>
        <p:txBody>
          <a:bodyPr/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Formation of Bile Salts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53741"/>
            <a:ext cx="8755087" cy="4458817"/>
          </a:xfrm>
        </p:spPr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The primary bile acids are now conjugated with either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glycine or taurine </a:t>
            </a:r>
            <a:r>
              <a:rPr lang="en-US" sz="1800" b="0" i="0" u="none" strike="noStrike" baseline="0" dirty="0">
                <a:latin typeface="TimesNewRomanPSMT"/>
              </a:rPr>
              <a:t>to form bile acids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They are </a:t>
            </a:r>
            <a:r>
              <a:rPr lang="en-US" sz="1800" b="0" i="0" u="none" strike="noStrike" baseline="0" dirty="0" err="1">
                <a:latin typeface="TimesNewRomanPSMT"/>
              </a:rPr>
              <a:t>glycocholic</a:t>
            </a:r>
            <a:r>
              <a:rPr lang="en-US" sz="1800" b="0" i="0" u="none" strike="noStrike" baseline="0" dirty="0">
                <a:latin typeface="TimesNewRomanPSMT"/>
              </a:rPr>
              <a:t> acid, taurocholic </a:t>
            </a:r>
            <a:r>
              <a:rPr lang="sr-Latn-RS" sz="1800" b="0" i="0" u="none" strike="noStrike" baseline="0" dirty="0">
                <a:latin typeface="TimesNewRomanPSMT"/>
              </a:rPr>
              <a:t>acid, glycochenodeoxy cholic acid and taurochenodeoxy cholic acid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Conjugation adds more polar groups and increases the efficiency of bile </a:t>
            </a:r>
            <a:r>
              <a:rPr lang="sr-Latn-RS" sz="1800" b="0" i="0" u="none" strike="noStrike" baseline="0" dirty="0">
                <a:latin typeface="TimesNewRomanPSMT"/>
              </a:rPr>
              <a:t>acids as surfactants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conjugated bile acids are excreted through the bile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In the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bile they exist as bile salts </a:t>
            </a:r>
            <a:r>
              <a:rPr lang="en-US" sz="1800" b="0" i="0" u="none" strike="noStrike" baseline="0" dirty="0">
                <a:latin typeface="TimesNewRomanPSMT"/>
              </a:rPr>
              <a:t>(sodium or potassium salts of </a:t>
            </a:r>
            <a:r>
              <a:rPr lang="sr-Latn-RS" sz="1800" b="0" i="0" u="none" strike="noStrike" baseline="0" dirty="0">
                <a:latin typeface="TimesNewRomanPSMT"/>
              </a:rPr>
              <a:t>conjugated bile acids)</a:t>
            </a:r>
            <a:endParaRPr lang="sr-Latn-R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409733"/>
            <a:ext cx="2772162" cy="2448267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64708"/>
            <a:ext cx="8777173" cy="1018033"/>
          </a:xfrm>
        </p:spPr>
        <p:txBody>
          <a:bodyPr/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Secondary Bile Acids/Bile Salts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25458"/>
            <a:ext cx="8755087" cy="4458817"/>
          </a:xfrm>
        </p:spPr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Primary bile acids are acted upon by intestinal bacteria which result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in 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deconjugation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deconjugated bile acids are then partly converted to secondary bile acids by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removal of the alpha hydroxyl group at position 7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Cholic acid is thus converted to deoxycholic acid and chenodeoxycholic </a:t>
            </a:r>
            <a:r>
              <a:rPr lang="sr-Latn-RS" sz="1800" b="0" i="0" u="none" strike="noStrike" baseline="0" dirty="0">
                <a:latin typeface="TimesNewRomanPSMT"/>
              </a:rPr>
              <a:t>acid to lithocholic acid</a:t>
            </a:r>
            <a:endParaRPr lang="sr-Latn-R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93" y="3303246"/>
            <a:ext cx="2671483" cy="3290046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Functions of Bile Salts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1686" y="1690793"/>
            <a:ext cx="8755087" cy="4458817"/>
          </a:xfrm>
        </p:spPr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They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facilitate the digestion of lipids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They can form molecular aggregates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called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micelle </a:t>
            </a:r>
            <a:r>
              <a:rPr lang="en-US" sz="1800" b="0" i="0" u="none" strike="noStrike" baseline="0" dirty="0">
                <a:latin typeface="TimesNewRomanPSMT"/>
              </a:rPr>
              <a:t>which bring about the absorption of lipids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Bile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salt micelle also plays an important role in keeping the cholesterol in solution</a:t>
            </a:r>
            <a:endParaRPr lang="sr-Latn-R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19" y="3165511"/>
            <a:ext cx="3815181" cy="3391313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Enterohepatic Circulation of Bile Salts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Of the total bile salts reaching the intestine (15–30 g/day) only a very small fraction, about 300–500 mg/day is excreted </a:t>
            </a:r>
            <a:r>
              <a:rPr lang="sr-Latn-RS" sz="1800" b="0" i="0" u="none" strike="noStrike" baseline="0" dirty="0">
                <a:latin typeface="TimesNewRomanPSMT"/>
              </a:rPr>
              <a:t>through feces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rest is reabsorbed from ileum, reaches the liver and is re-excreted through the bile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This is</a:t>
            </a:r>
            <a:r>
              <a:rPr lang="en-US" sz="1800" b="0" i="0" u="none" strike="noStrike" baseline="0" dirty="0">
                <a:latin typeface="TimesNewRomanPSMT"/>
              </a:rPr>
              <a:t> referred to as the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enterohepatic circulation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When bile acid</a:t>
            </a:r>
            <a:r>
              <a:rPr lang="en-US" sz="1800" b="0" i="0" u="none" strike="noStrike" baseline="0" dirty="0">
                <a:latin typeface="TimesNewRomanPSMT"/>
              </a:rPr>
              <a:t> binding resin (cholestyramine) is given, the re-absorption of bile acids is inhibited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Hence more cholesterol gets</a:t>
            </a:r>
            <a:r>
              <a:rPr lang="en-US" sz="1800" b="0" i="0" u="none" strike="noStrike" baseline="0" dirty="0">
                <a:latin typeface="TimesNewRomanPSMT"/>
              </a:rPr>
              <a:t> converted to bile acids and cholesterol is decreased</a:t>
            </a:r>
            <a:endParaRPr lang="sr-Latn-R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Absorption of Cholesterol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0" i="0" u="none" strike="noStrike" baseline="0" dirty="0">
                <a:latin typeface="TimesNewRomanPSMT"/>
              </a:rPr>
              <a:t>Cholesterol ester present in the diet is hydrolyzed by cholesterol-esterase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free cholesterol is incorporated into the bile salt micelle and absorbed </a:t>
            </a:r>
            <a:r>
              <a:rPr lang="sr-Latn-RS" sz="1800" b="0" i="0" u="none" strike="noStrike" baseline="0" dirty="0">
                <a:latin typeface="TimesNewRomanPSMT"/>
              </a:rPr>
              <a:t>into the mucosal cell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Absorption needs 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micellar formation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Inside the mucosal cell, cholesterol is </a:t>
            </a:r>
            <a:r>
              <a:rPr lang="en-US" sz="1800" b="0" i="0" u="none" strike="noStrike" baseline="0" dirty="0" err="1">
                <a:latin typeface="TimesNewRomanPSMT"/>
              </a:rPr>
              <a:t>reesterified</a:t>
            </a:r>
            <a:r>
              <a:rPr lang="en-US" sz="1800" dirty="0">
                <a:latin typeface="TimesNewRomanPSMT"/>
              </a:rPr>
              <a:t> </a:t>
            </a:r>
            <a:r>
              <a:rPr lang="sr-Latn-RS" sz="1800" b="0" i="0" u="none" strike="noStrike" baseline="0" dirty="0">
                <a:latin typeface="TimesNewRomanPSMT"/>
              </a:rPr>
              <a:t>and incorporated into 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chylomicrons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The chylomicrons reach</a:t>
            </a:r>
            <a:r>
              <a:rPr lang="en-US" sz="1800" b="0" i="0" u="none" strike="noStrike" baseline="0" dirty="0">
                <a:latin typeface="TimesNewRomanPSMT"/>
              </a:rPr>
              <a:t> the blood stream through lymphatics (lacteals)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This</a:t>
            </a:r>
            <a:r>
              <a:rPr lang="en-US" sz="1800" b="0" i="0" u="none" strike="noStrike" baseline="0" dirty="0">
                <a:latin typeface="TimesNewRomanPSMT"/>
              </a:rPr>
              <a:t> </a:t>
            </a:r>
            <a:r>
              <a:rPr lang="sr-Latn-RS" sz="1800" b="0" i="0" u="none" strike="noStrike" baseline="0" dirty="0">
                <a:latin typeface="TimesNewRomanPSMT"/>
              </a:rPr>
              <a:t>dietary cholesterol</a:t>
            </a:r>
            <a:r>
              <a:rPr lang="en-US" sz="1800" b="0" i="0" u="none" strike="noStrike" baseline="0" dirty="0">
                <a:latin typeface="TimesNewRomanPSMT"/>
              </a:rPr>
              <a:t> reaches the liver through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chylomicron remnants</a:t>
            </a:r>
            <a:endParaRPr lang="sr-Latn-R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00" y="4186519"/>
            <a:ext cx="3374588" cy="237030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BIOSYNTHESIS OF CHOLESTEROL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90793"/>
            <a:ext cx="8755087" cy="4458817"/>
          </a:xfrm>
        </p:spPr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All carbon atoms of cholesterol are derived from acetyl </a:t>
            </a:r>
            <a:r>
              <a:rPr lang="sr-Latn-RS" sz="1800" b="0" i="0" u="none" strike="noStrike" baseline="0" dirty="0">
                <a:latin typeface="TimesNewRomanPSMT"/>
              </a:rPr>
              <a:t>CoA (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Konrad Bloch, 1940, Nobel prize in 1964</a:t>
            </a:r>
            <a:r>
              <a:rPr lang="sr-Latn-RS" sz="1800" b="0" i="0" u="none" strike="noStrike" baseline="0" dirty="0">
                <a:latin typeface="TimesNewRomanPSMT"/>
              </a:rPr>
              <a:t>)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The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 biosynthetic pathway was described by Sir John Cornforth and Vladimir Prelog; both of them got Nobel prizes in 1975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major sites of synthesis of cholesterol are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liver, adrenal cortex, testis, ovaries and intestine</a:t>
            </a:r>
            <a:endParaRPr lang="en-US" sz="1800" b="1" i="0" u="none" strike="noStrike" baseline="0" dirty="0">
              <a:solidFill>
                <a:srgbClr val="FF0000"/>
              </a:solidFill>
              <a:latin typeface="TimesNewRomanPS-Bold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All nucleated cells can</a:t>
            </a:r>
            <a:r>
              <a:rPr lang="en-US" sz="1800" b="0" i="0" u="none" strike="noStrike" baseline="0" dirty="0">
                <a:latin typeface="TimesNewRomanPSMT"/>
              </a:rPr>
              <a:t> synthesize cholesterol, including arterial walls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The enzymes</a:t>
            </a:r>
            <a:r>
              <a:rPr lang="en-US" sz="1800" b="0" i="0" u="none" strike="noStrike" baseline="0" dirty="0">
                <a:latin typeface="TimesNewRomanPSMT"/>
              </a:rPr>
              <a:t> involved in the synthesis of cholesterol are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partly located in the endoplasmic reticulum and partly in the cytoplasm</a:t>
            </a:r>
            <a:endParaRPr lang="sr-Latn-R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53" y="4527175"/>
            <a:ext cx="2757247" cy="217902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>
                <a:solidFill>
                  <a:schemeClr val="tx1"/>
                </a:solidFill>
              </a:rPr>
              <a:t>Step 1: Condensation</a:t>
            </a:r>
            <a:endParaRPr lang="sr-Latn-RS" dirty="0">
              <a:solidFill>
                <a:schemeClr val="tx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6773" y="-1"/>
            <a:ext cx="2805227" cy="6858001"/>
          </a:xfrm>
        </p:spPr>
      </p:pic>
      <p:sp>
        <p:nvSpPr>
          <p:cNvPr id="6" name="TextBox 5"/>
          <p:cNvSpPr txBox="1"/>
          <p:nvPr/>
        </p:nvSpPr>
        <p:spPr>
          <a:xfrm>
            <a:off x="538245" y="2213647"/>
            <a:ext cx="89198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/>
              <a:t>The </a:t>
            </a:r>
            <a:r>
              <a:rPr lang="sr-Latn-RS" dirty="0">
                <a:solidFill>
                  <a:srgbClr val="FF0000"/>
                </a:solidFill>
              </a:rPr>
              <a:t>acetyl CoA is provided by the ATP-citrate lyase </a:t>
            </a:r>
            <a:r>
              <a:rPr lang="sr-Latn-RS" dirty="0"/>
              <a:t>reaction</a:t>
            </a:r>
            <a:r>
              <a:rPr lang="en-US" dirty="0"/>
              <a:t> </a:t>
            </a:r>
            <a:r>
              <a:rPr lang="sr-Latn-RS" dirty="0"/>
              <a:t>as in the case of fatty acid synthesis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/>
              <a:t> Two molecules of</a:t>
            </a:r>
            <a:r>
              <a:rPr lang="en-US" dirty="0"/>
              <a:t> </a:t>
            </a:r>
            <a:r>
              <a:rPr lang="sr-Latn-RS" dirty="0"/>
              <a:t>acetyl CoA condense to form </a:t>
            </a:r>
            <a:r>
              <a:rPr lang="sr-Latn-RS" dirty="0">
                <a:solidFill>
                  <a:srgbClr val="FF0000"/>
                </a:solidFill>
              </a:rPr>
              <a:t>acetoacetyl CoA </a:t>
            </a:r>
            <a:r>
              <a:rPr lang="sr-Latn-RS" dirty="0"/>
              <a:t>catalyzed by</a:t>
            </a:r>
            <a:r>
              <a:rPr lang="en-US" dirty="0"/>
              <a:t> </a:t>
            </a:r>
            <a:r>
              <a:rPr lang="sr-Latn-RS" dirty="0">
                <a:solidFill>
                  <a:srgbClr val="FF0000"/>
                </a:solidFill>
              </a:rPr>
              <a:t>cytoplasmic acetoacetyl CoA synthase</a:t>
            </a:r>
            <a:endParaRPr lang="sr-Latn-R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Step 2: Production of HMG CoA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97317"/>
            <a:ext cx="8300209" cy="4354088"/>
          </a:xfrm>
        </p:spPr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A third molecule of acetyl CoA condenses with </a:t>
            </a:r>
            <a:r>
              <a:rPr lang="en-US" sz="1800" b="0" i="0" u="none" strike="noStrike" baseline="0" dirty="0" err="1">
                <a:latin typeface="TimesNewRomanPSMT"/>
              </a:rPr>
              <a:t>acetoacetyl</a:t>
            </a:r>
            <a:r>
              <a:rPr lang="en-US" sz="1800" dirty="0">
                <a:latin typeface="TimesNewRomanPSMT"/>
              </a:rPr>
              <a:t> </a:t>
            </a:r>
            <a:r>
              <a:rPr lang="sr-Latn-RS" sz="1800" b="0" i="0" u="none" strike="noStrike" baseline="0" dirty="0">
                <a:latin typeface="TimesNewRomanPSMT"/>
              </a:rPr>
              <a:t>CoA to form 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beta-hydroxy beta-methyl glutaryl CoA (HMG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 CoA)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enzyme is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HMG CoA synthase</a:t>
            </a:r>
            <a:endParaRPr lang="en-US" sz="180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HMG CoA is present in both cytosol as well as mitochondria of the liver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 The mitochondrial pool is used for </a:t>
            </a:r>
            <a:r>
              <a:rPr lang="sr-Latn-RS" sz="1800" b="0" i="0" u="none" strike="noStrike" baseline="0" dirty="0">
                <a:latin typeface="TimesNewRomanPSMT"/>
              </a:rPr>
              <a:t>ketogenesis whereas the</a:t>
            </a:r>
            <a:r>
              <a:rPr lang="en-US" sz="1800" b="0" i="0" u="none" strike="noStrike" baseline="0" dirty="0">
                <a:latin typeface="TimesNewRomanPSMT"/>
              </a:rPr>
              <a:t>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cytosolic fraction </a:t>
            </a:r>
            <a:r>
              <a:rPr lang="en-US" sz="1800" b="0" i="0" u="none" strike="noStrike" baseline="0" dirty="0">
                <a:latin typeface="TimesNewRomanPSMT"/>
              </a:rPr>
              <a:t>is utilized for </a:t>
            </a:r>
            <a:r>
              <a:rPr lang="sr-Latn-RS" sz="1800" b="0" i="0" u="none" strike="noStrike" baseline="0" dirty="0">
                <a:latin typeface="TimesNewRomanPSMT"/>
              </a:rPr>
              <a:t>cholesterol synthesis</a:t>
            </a:r>
            <a:endParaRPr lang="sr-Latn-RS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6773" y="-1"/>
            <a:ext cx="2805227" cy="685800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Step 3: The Committed Step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The reduction of HMG CoA to mevalonate is catalyzed by </a:t>
            </a:r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HMG CoA reductase</a:t>
            </a:r>
            <a:endParaRPr lang="en-US" sz="1800" b="1" i="0" u="none" strike="noStrike" baseline="0" dirty="0">
              <a:solidFill>
                <a:srgbClr val="FF0000"/>
              </a:solidFill>
              <a:latin typeface="TimesNewRomanPS-Bold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It is a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microsomal </a:t>
            </a:r>
            <a:r>
              <a:rPr lang="en-US" sz="1800" b="0" i="0" u="none" strike="noStrike" baseline="0" dirty="0">
                <a:latin typeface="TimesNewRomanPSMT"/>
              </a:rPr>
              <a:t>(endoplasmic</a:t>
            </a:r>
            <a:r>
              <a:rPr lang="en-US" sz="1800" b="1" dirty="0">
                <a:solidFill>
                  <a:srgbClr val="FF0000"/>
                </a:solidFill>
                <a:latin typeface="TimesNewRomanPS-BoldMT"/>
              </a:rPr>
              <a:t> </a:t>
            </a:r>
            <a:r>
              <a:rPr lang="sr-Latn-RS" sz="1800" b="0" i="0" u="none" strike="noStrike" baseline="0" dirty="0">
                <a:latin typeface="TimesNewRomanPSMT"/>
              </a:rPr>
              <a:t>reticulum) enzyme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It uses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2 molecules of NADPH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Steps 1 and 2 are shared with the ketogenic pathway, but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step 3 is the first reaction that is unique to the cholesterol 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biosynthetic pathway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It is the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rate-limiting step</a:t>
            </a:r>
            <a:endParaRPr lang="sr-Latn-RS" dirty="0">
              <a:solidFill>
                <a:srgbClr val="FF0000"/>
              </a:solidFill>
            </a:endParaRPr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6773" y="-1"/>
            <a:ext cx="2805227" cy="685800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Step 4: Production of 5 Carbon Unit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Mevalonate is successively phosphorylated to phosphomevalonate, to </a:t>
            </a:r>
            <a:r>
              <a:rPr lang="en-US" sz="1800" b="0" i="0" u="none" strike="noStrike" baseline="0" dirty="0" err="1">
                <a:latin typeface="TimesNewRomanPSMT"/>
              </a:rPr>
              <a:t>pyrophosphomevalonate</a:t>
            </a:r>
            <a:r>
              <a:rPr lang="en-US" sz="1800" b="0" i="0" u="none" strike="noStrike" baseline="0" dirty="0">
                <a:latin typeface="TimesNewRomanPSMT"/>
              </a:rPr>
              <a:t>, then to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3- 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phospho-5-pyrophosphomevalonate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This then undergoes decarboxylation to give isopentenyl pyrophosphate, a 5 carbon unit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Step 4 requires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3 molecules of ATP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One molecule of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CO2 is eliminated</a:t>
            </a:r>
            <a:endParaRPr lang="en-US" sz="18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Steps 1, 2, 3, and 4 together may be considered as the first phase of the cholesterol synthesis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endParaRPr lang="sr-Latn-RS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6773" y="-1"/>
            <a:ext cx="2805227" cy="68580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61716-doctor-template-16x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161716-doctor-template-16x9</Template>
  <TotalTime>0</TotalTime>
  <Words>16211</Words>
  <Application>WPS Presentation</Application>
  <PresentationFormat>Widescreen</PresentationFormat>
  <Paragraphs>293</Paragraphs>
  <Slides>38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50" baseType="lpstr">
      <vt:lpstr>Arial</vt:lpstr>
      <vt:lpstr>SimSun</vt:lpstr>
      <vt:lpstr>Wingdings</vt:lpstr>
      <vt:lpstr>Calibri</vt:lpstr>
      <vt:lpstr>Times New Roman</vt:lpstr>
      <vt:lpstr>TimesNewRomanPSMT</vt:lpstr>
      <vt:lpstr>TimesNewRomanPS-BoldMT</vt:lpstr>
      <vt:lpstr>Microsoft YaHei</vt:lpstr>
      <vt:lpstr>Arial Unicode MS</vt:lpstr>
      <vt:lpstr>Segoe Print</vt:lpstr>
      <vt:lpstr>ArialMT</vt:lpstr>
      <vt:lpstr>161716-doctor-template-16x9</vt:lpstr>
      <vt:lpstr>Cholesterol and lipoproteins</vt:lpstr>
      <vt:lpstr>Cholesterol</vt:lpstr>
      <vt:lpstr>Structure of Cholesterol</vt:lpstr>
      <vt:lpstr>Absorption of Cholesterol</vt:lpstr>
      <vt:lpstr>BIOSYNTHESIS OF CHOLESTEROL</vt:lpstr>
      <vt:lpstr>Step 1: Condensation</vt:lpstr>
      <vt:lpstr>Step 2: Production of HMG CoA</vt:lpstr>
      <vt:lpstr>Step 3: The Committed Step</vt:lpstr>
      <vt:lpstr>Step 4: Production of 5 Carbon Unit</vt:lpstr>
      <vt:lpstr>Step 5: Condensation of 5-Carbon Units</vt:lpstr>
      <vt:lpstr>Step 6: Cyclization</vt:lpstr>
      <vt:lpstr>Step 7: Cutting to Size</vt:lpstr>
      <vt:lpstr>Regulation of Cholesterol Synthesis</vt:lpstr>
      <vt:lpstr>Regulation of Cholesterol Synthesis</vt:lpstr>
      <vt:lpstr>Regulation of Cholesterol Synthesis</vt:lpstr>
      <vt:lpstr>Cholesterol Pool and Cholesterol Metabolism</vt:lpstr>
      <vt:lpstr>Liver and Cholesterol</vt:lpstr>
      <vt:lpstr>Classification of Lipoproteins</vt:lpstr>
      <vt:lpstr>General Characteristics of Lipoproteins</vt:lpstr>
      <vt:lpstr>Apo-lipoproteins</vt:lpstr>
      <vt:lpstr>CHYLOMICRONS Synthesis of Chylomicrons</vt:lpstr>
      <vt:lpstr>Metabolism of Chylomicrons</vt:lpstr>
      <vt:lpstr>Liver Takes up Chylomicron Remnants</vt:lpstr>
      <vt:lpstr>VERY LOW DENSITY LIPOPROTEINS Synthesis of VLDL</vt:lpstr>
      <vt:lpstr>Metabolism of VLDL</vt:lpstr>
      <vt:lpstr>LOW DENSITY LIPOPROTEINS</vt:lpstr>
      <vt:lpstr>Metabolism of LDL and LDL Receptors</vt:lpstr>
      <vt:lpstr>Function of LDL</vt:lpstr>
      <vt:lpstr>LDL and Clinical Applications</vt:lpstr>
      <vt:lpstr>HIGH DENSITY LIPOPROTEIN</vt:lpstr>
      <vt:lpstr>Metabolism of HDL</vt:lpstr>
      <vt:lpstr>Clinical Significance of HDL</vt:lpstr>
      <vt:lpstr>Lipoproteins Summary</vt:lpstr>
      <vt:lpstr>FORMATION OF BILE ACIDS</vt:lpstr>
      <vt:lpstr>Formation of Bile Salts</vt:lpstr>
      <vt:lpstr>Secondary Bile Acids/Bile Salts</vt:lpstr>
      <vt:lpstr>Functions of Bile Salts</vt:lpstr>
      <vt:lpstr>Enterohepatic Circulation of Bile Salts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Petar Canovic</dc:creator>
  <cp:lastModifiedBy>Boki</cp:lastModifiedBy>
  <cp:revision>28</cp:revision>
  <dcterms:created xsi:type="dcterms:W3CDTF">2023-09-08T15:38:00Z</dcterms:created>
  <dcterms:modified xsi:type="dcterms:W3CDTF">2023-09-10T06:08:58Z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566F9DF1A2824C418DA210F94DDF963B</vt:lpwstr>
  </property>
  <property fmtid="{D5CDD505-2E9C-101B-9397-08002B2CF9AE}" pid="3" name="KSOProductBuildVer">
    <vt:lpwstr>1033-11.2.0.11537</vt:lpwstr>
  </property>
</Properties>
</file>